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3"/>
  </p:notesMasterIdLst>
  <p:sldIdLst>
    <p:sldId id="317" r:id="rId3"/>
    <p:sldId id="257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306" r:id="rId38"/>
    <p:sldId id="316" r:id="rId39"/>
    <p:sldId id="307" r:id="rId40"/>
    <p:sldId id="308" r:id="rId41"/>
    <p:sldId id="298" r:id="rId42"/>
    <p:sldId id="309" r:id="rId43"/>
    <p:sldId id="310" r:id="rId44"/>
    <p:sldId id="301" r:id="rId45"/>
    <p:sldId id="302" r:id="rId46"/>
    <p:sldId id="303" r:id="rId47"/>
    <p:sldId id="304" r:id="rId48"/>
    <p:sldId id="311" r:id="rId49"/>
    <p:sldId id="312" r:id="rId50"/>
    <p:sldId id="313" r:id="rId51"/>
    <p:sldId id="318" r:id="rId52"/>
  </p:sldIdLst>
  <p:sldSz cx="10080625" cy="7559675"/>
  <p:notesSz cx="7559675" cy="10691813"/>
  <p:defaultTextStyle>
    <a:defPPr>
      <a:defRPr lang="en-US"/>
    </a:defPPr>
    <a:lvl1pPr marL="0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9" autoAdjust="0"/>
    <p:restoredTop sz="80958" autoAdjust="0"/>
  </p:normalViewPr>
  <p:slideViewPr>
    <p:cSldViewPr snapToGrid="0" snapToObjects="1">
      <p:cViewPr varScale="1">
        <p:scale>
          <a:sx n="97" d="100"/>
          <a:sy n="97" d="100"/>
        </p:scale>
        <p:origin x="-1592" y="-104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0" y="55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>
                <a:latin typeface="DejaVu Sans"/>
              </a:rPr>
              <a:t>Click to edit the notes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spc="-1">
                <a:latin typeface="DejaVu Serif"/>
              </a:rPr>
              <a:t>&lt;header&gt;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spc="-1">
                <a:latin typeface="DejaVu Serif"/>
              </a:rPr>
              <a:t>&lt;date/time&gt;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spc="-1">
                <a:latin typeface="DejaVu Serif"/>
              </a:rPr>
              <a:t>&lt;footer&gt;</a:t>
            </a:r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419EAF2-B8FE-4399-92B1-643726E8F272}" type="slidenum">
              <a:rPr lang="en-GB" sz="1400" spc="-1">
                <a:latin typeface="DejaVu Serif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572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of hands</a:t>
            </a:r>
          </a:p>
          <a:p>
            <a:endParaRPr lang="en-US" dirty="0" smtClean="0"/>
          </a:p>
          <a:p>
            <a:r>
              <a:rPr lang="en-US" dirty="0" smtClean="0"/>
              <a:t>How</a:t>
            </a:r>
            <a:r>
              <a:rPr lang="en-US" baseline="0" dirty="0" smtClean="0"/>
              <a:t> many / outage / security incident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419EAF2-B8FE-4399-92B1-643726E8F272}" type="slidenum">
              <a:rPr lang="en-GB" sz="1400" spc="-1" smtClean="0">
                <a:latin typeface="DejaVu Serif"/>
              </a:r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214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>
                <a:latin typeface="DejaVu Sans"/>
              </a:rPr>
              <a:t>Turn whiteboard into an informal data-flow diagram.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trust boundaries to DFD.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Separation of control and </a:t>
            </a:r>
            <a:r>
              <a:rPr lang="en-US" baseline="0" dirty="0" smtClean="0"/>
              <a:t>privilege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419EAF2-B8FE-4399-92B1-643726E8F272}" type="slidenum">
              <a:rPr lang="en-GB" sz="1400" spc="-1" smtClean="0">
                <a:latin typeface="DejaVu Serif"/>
              </a:r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68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spc="-1" dirty="0" smtClean="0">
              <a:latin typeface="DejaVu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Data</a:t>
            </a:r>
            <a:r>
              <a:rPr lang="en-GB" sz="2000" spc="-1" dirty="0">
                <a:latin typeface="DejaVu Sans"/>
              </a:rPr>
              <a:t>-flow diagram </a:t>
            </a:r>
            <a:r>
              <a:rPr lang="en-GB" sz="2000" spc="-1" dirty="0" smtClean="0">
                <a:latin typeface="DejaVu Sans"/>
              </a:rPr>
              <a:t>maps </a:t>
            </a:r>
            <a:r>
              <a:rPr lang="en-GB" sz="2000" spc="-1" dirty="0">
                <a:latin typeface="DejaVu Sans"/>
              </a:rPr>
              <a:t>out the high-level </a:t>
            </a:r>
            <a:r>
              <a:rPr lang="en-GB" sz="2000" spc="-1" dirty="0" smtClean="0">
                <a:latin typeface="DejaVu Sans"/>
              </a:rPr>
              <a:t>components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Break </a:t>
            </a:r>
            <a:r>
              <a:rPr lang="en-GB" sz="2000" spc="-1" dirty="0">
                <a:latin typeface="DejaVu Sans"/>
              </a:rPr>
              <a:t>down to software level</a:t>
            </a:r>
            <a:r>
              <a:rPr lang="en-GB" sz="2000" spc="-1" dirty="0" smtClean="0">
                <a:latin typeface="DejaVu Sans"/>
              </a:rPr>
              <a:t>.</a:t>
            </a:r>
            <a:endParaRPr lang="en-GB" sz="1200" spc="0" dirty="0">
              <a:latin typeface="+mn-lt"/>
            </a:endParaRPr>
          </a:p>
          <a:p>
            <a:endParaRPr lang="en-GB" sz="1200" spc="0" dirty="0" smtClean="0">
              <a:latin typeface="+mn-lt"/>
            </a:endParaRPr>
          </a:p>
          <a:p>
            <a:r>
              <a:rPr lang="en-GB" sz="1200" spc="0" dirty="0" smtClean="0">
                <a:latin typeface="+mn-lt"/>
              </a:rPr>
              <a:t>What</a:t>
            </a:r>
            <a:r>
              <a:rPr lang="en-GB" sz="1200" spc="0" baseline="0" dirty="0" smtClean="0">
                <a:latin typeface="+mn-lt"/>
              </a:rPr>
              <a:t> you know best.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Team with</a:t>
            </a:r>
            <a:r>
              <a:rPr lang="en-GB" sz="2000" spc="-1" baseline="0" dirty="0" smtClean="0">
                <a:latin typeface="DejaVu Sans"/>
              </a:rPr>
              <a:t> beer + pizza</a:t>
            </a:r>
          </a:p>
          <a:p>
            <a:endParaRPr lang="en-GB" sz="1200" spc="0" baseline="0" dirty="0">
              <a:latin typeface="+mn-lt"/>
            </a:endParaRPr>
          </a:p>
          <a:p>
            <a:r>
              <a:rPr lang="en-GB" sz="1200" spc="0" baseline="0" dirty="0" smtClean="0">
                <a:latin typeface="+mn-lt"/>
              </a:rPr>
              <a:t>Distribute cards.</a:t>
            </a:r>
          </a:p>
          <a:p>
            <a:r>
              <a:rPr lang="en-GB" sz="1200" spc="0" baseline="0" dirty="0" smtClean="0">
                <a:latin typeface="+mn-lt"/>
              </a:rPr>
              <a:t/>
            </a:r>
            <a:br>
              <a:rPr lang="en-GB" sz="1200" spc="0" baseline="0" dirty="0" smtClean="0">
                <a:latin typeface="+mn-lt"/>
              </a:rPr>
            </a:br>
            <a:r>
              <a:rPr lang="en-GB" sz="1200" spc="0" baseline="0" dirty="0" smtClean="0">
                <a:latin typeface="+mn-lt"/>
              </a:rPr>
              <a:t>Read threat from card and apply to component. Point for success</a:t>
            </a:r>
          </a:p>
          <a:p>
            <a:endParaRPr lang="en-GB" sz="1200" spc="0" baseline="0" dirty="0" smtClean="0">
              <a:latin typeface="+mn-lt"/>
            </a:endParaRPr>
          </a:p>
          <a:p>
            <a:r>
              <a:rPr lang="en-GB" sz="1200" spc="0" baseline="0" dirty="0" smtClean="0">
                <a:latin typeface="+mn-lt"/>
              </a:rPr>
              <a:t>Take turns / play all cards.</a:t>
            </a:r>
            <a:endParaRPr lang="en-GB" sz="2000" spc="-1" baseline="0" dirty="0" smtClean="0">
              <a:latin typeface="DejaVu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approaches / attack libraries /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419EAF2-B8FE-4399-92B1-643726E8F272}" type="slidenum">
              <a:rPr lang="en-GB" sz="1400" spc="-1" smtClean="0">
                <a:latin typeface="DejaVu Serif"/>
              </a:r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12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should</a:t>
            </a:r>
            <a:r>
              <a:rPr lang="en-US" baseline="0" dirty="0" smtClean="0"/>
              <a:t> you do about threats?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419EAF2-B8FE-4399-92B1-643726E8F272}" type="slidenum">
              <a:rPr lang="en-GB" sz="1400" spc="-1" smtClean="0">
                <a:latin typeface="DejaVu Serif"/>
              </a:r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812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0248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Mitigate = </a:t>
            </a:r>
            <a:r>
              <a:rPr lang="en-GB" sz="2000" spc="-1" dirty="0">
                <a:latin typeface="DejaVu Sans"/>
              </a:rPr>
              <a:t>introducing a fix or </a:t>
            </a:r>
            <a:r>
              <a:rPr lang="en-GB" sz="2000" spc="-1" dirty="0" smtClean="0">
                <a:latin typeface="DejaVu Sans"/>
              </a:rPr>
              <a:t>workaround</a:t>
            </a:r>
          </a:p>
          <a:p>
            <a:endParaRPr dirty="0"/>
          </a:p>
          <a:p>
            <a:r>
              <a:rPr lang="en-GB" sz="2000" spc="-1" dirty="0">
                <a:latin typeface="DejaVu Sans"/>
              </a:rPr>
              <a:t>Eliminate </a:t>
            </a:r>
            <a:r>
              <a:rPr lang="en-GB" sz="2000" spc="-1" dirty="0" smtClean="0">
                <a:latin typeface="DejaVu Sans"/>
              </a:rPr>
              <a:t>= </a:t>
            </a:r>
            <a:r>
              <a:rPr lang="en-GB" sz="2000" spc="-1" dirty="0">
                <a:latin typeface="DejaVu Sans"/>
              </a:rPr>
              <a:t>removing </a:t>
            </a:r>
            <a:r>
              <a:rPr lang="en-GB" sz="2000" spc="-1" dirty="0" smtClean="0">
                <a:latin typeface="DejaVu Sans"/>
              </a:rPr>
              <a:t>functionality</a:t>
            </a:r>
          </a:p>
          <a:p>
            <a:endParaRPr dirty="0"/>
          </a:p>
          <a:p>
            <a:r>
              <a:rPr lang="en-GB" sz="2000" spc="-1" dirty="0">
                <a:latin typeface="DejaVu Sans"/>
              </a:rPr>
              <a:t>Transfer </a:t>
            </a:r>
            <a:r>
              <a:rPr lang="en-GB" sz="2000" spc="-1" dirty="0" smtClean="0">
                <a:latin typeface="DejaVu Sans"/>
              </a:rPr>
              <a:t>=</a:t>
            </a:r>
            <a:r>
              <a:rPr lang="en-GB" sz="2000" spc="-1" baseline="0" dirty="0" smtClean="0">
                <a:latin typeface="DejaVu Sans"/>
              </a:rPr>
              <a:t> a</a:t>
            </a:r>
            <a:r>
              <a:rPr lang="en-GB" sz="2000" spc="-1" dirty="0" smtClean="0">
                <a:latin typeface="DejaVu Sans"/>
              </a:rPr>
              <a:t>nother </a:t>
            </a:r>
            <a:r>
              <a:rPr lang="en-GB" sz="2000" spc="-1" dirty="0">
                <a:latin typeface="DejaVu Sans"/>
              </a:rPr>
              <a:t>party responsible for the </a:t>
            </a:r>
            <a:r>
              <a:rPr lang="en-GB" sz="2000" spc="-1" dirty="0" smtClean="0">
                <a:latin typeface="DejaVu Sans"/>
              </a:rPr>
              <a:t>risk</a:t>
            </a:r>
          </a:p>
          <a:p>
            <a:endParaRPr dirty="0"/>
          </a:p>
          <a:p>
            <a:r>
              <a:rPr lang="en-GB" sz="2000" spc="-1" dirty="0" smtClean="0">
                <a:latin typeface="DejaVu Sans"/>
              </a:rPr>
              <a:t>Accept =</a:t>
            </a:r>
            <a:r>
              <a:rPr lang="en-GB" sz="2000" spc="-1" baseline="0" dirty="0" smtClean="0">
                <a:latin typeface="DejaVu Sans"/>
              </a:rPr>
              <a:t> </a:t>
            </a:r>
            <a:r>
              <a:rPr lang="en-GB" sz="2000" spc="-1" dirty="0" smtClean="0">
                <a:latin typeface="DejaVu Sans"/>
              </a:rPr>
              <a:t>Hope </a:t>
            </a:r>
            <a:r>
              <a:rPr lang="en-GB" sz="2000" spc="-1" dirty="0">
                <a:latin typeface="DejaVu Sans"/>
              </a:rPr>
              <a:t>for the best. </a:t>
            </a:r>
            <a:endParaRPr lang="en-GB" sz="2000" spc="-1" dirty="0" smtClean="0">
              <a:latin typeface="DejaVu Sans"/>
            </a:endParaRP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Accept is default </a:t>
            </a:r>
            <a:r>
              <a:rPr lang="en-GB" sz="2000" spc="-1" dirty="0">
                <a:latin typeface="DejaVu Sans"/>
              </a:rPr>
              <a:t>for </a:t>
            </a:r>
            <a:r>
              <a:rPr lang="en-GB" sz="2000" spc="-1" dirty="0" smtClean="0">
                <a:latin typeface="DejaVu Sans"/>
              </a:rPr>
              <a:t>inaction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Not </a:t>
            </a:r>
            <a:r>
              <a:rPr lang="en-GB" sz="2000" spc="-1" dirty="0">
                <a:latin typeface="DejaVu Sans"/>
              </a:rPr>
              <a:t>threat modelling means to accept all the unidentified risks.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Existing </a:t>
            </a:r>
            <a:r>
              <a:rPr lang="en-GB" sz="2000" spc="-1" dirty="0">
                <a:latin typeface="DejaVu Sans"/>
              </a:rPr>
              <a:t>ticketing system to </a:t>
            </a:r>
            <a:r>
              <a:rPr lang="en-GB" sz="2000" spc="-1" dirty="0" smtClean="0">
                <a:latin typeface="DejaVu Sans"/>
              </a:rPr>
              <a:t>track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Validate models against what was built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Find</a:t>
            </a:r>
            <a:r>
              <a:rPr lang="en-GB" sz="2000" spc="-1" baseline="0" dirty="0" smtClean="0">
                <a:latin typeface="DejaVu Sans"/>
              </a:rPr>
              <a:t> metrics that work for you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>
                <a:latin typeface="DejaVu Sans"/>
              </a:rPr>
              <a:t>“hmm, should probably have thought that through a little bit more...</a:t>
            </a:r>
            <a:r>
              <a:rPr lang="en-GB" sz="2000" spc="-1" dirty="0" smtClean="0">
                <a:latin typeface="DejaVu Sans"/>
              </a:rPr>
              <a:t>”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That was a quick intro to TM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What </a:t>
            </a:r>
            <a:r>
              <a:rPr lang="en-GB" sz="2000" spc="-1" dirty="0">
                <a:latin typeface="DejaVu Sans"/>
              </a:rPr>
              <a:t>makes me qualified to talk about TM?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Nothing </a:t>
            </a:r>
            <a:r>
              <a:rPr lang="en-GB" sz="2000" spc="-1" dirty="0">
                <a:latin typeface="DejaVu Sans"/>
              </a:rPr>
              <a:t>really.. </a:t>
            </a:r>
            <a:r>
              <a:rPr lang="en-GB" sz="2000" spc="-1" dirty="0" smtClean="0">
                <a:latin typeface="DejaVu Sans"/>
              </a:rPr>
              <a:t>I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err="1" smtClean="0">
                <a:latin typeface="DejaVu Sans"/>
              </a:rPr>
              <a:t>DevOps</a:t>
            </a:r>
            <a:r>
              <a:rPr lang="en-GB" sz="2000" spc="-1" dirty="0" smtClean="0">
                <a:latin typeface="DejaVu Sans"/>
              </a:rPr>
              <a:t>-y</a:t>
            </a:r>
            <a:r>
              <a:rPr lang="en-GB" sz="2000" spc="-1" baseline="0" dirty="0" smtClean="0">
                <a:latin typeface="DejaVu Sans"/>
              </a:rPr>
              <a:t> </a:t>
            </a:r>
            <a:r>
              <a:rPr lang="en-GB" sz="2000" spc="-1" baseline="0" dirty="0" err="1" smtClean="0">
                <a:latin typeface="DejaVu Sans"/>
              </a:rPr>
              <a:t>sysadmin</a:t>
            </a:r>
            <a:r>
              <a:rPr lang="en-GB" sz="2000" spc="-1" baseline="0" dirty="0" smtClean="0">
                <a:latin typeface="DejaVu Sans"/>
              </a:rPr>
              <a:t>-that-codes </a:t>
            </a:r>
            <a:endParaRPr lang="en-GB" sz="2000" spc="-1" dirty="0" smtClean="0">
              <a:latin typeface="DejaVu Sans"/>
            </a:endParaRP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Build </a:t>
            </a:r>
            <a:r>
              <a:rPr lang="en-GB" sz="2000" spc="-1" dirty="0">
                <a:latin typeface="DejaVu Sans"/>
              </a:rPr>
              <a:t>and architect </a:t>
            </a:r>
            <a:r>
              <a:rPr lang="en-GB" sz="2000" spc="-1" dirty="0" smtClean="0">
                <a:latin typeface="DejaVu Sans"/>
              </a:rPr>
              <a:t>systems</a:t>
            </a:r>
            <a:r>
              <a:rPr lang="en-GB" sz="2000" spc="-1" baseline="0" dirty="0" smtClean="0">
                <a:latin typeface="DejaVu Sans"/>
              </a:rPr>
              <a:t> / </a:t>
            </a:r>
            <a:r>
              <a:rPr lang="en-GB" sz="2000" spc="-1" dirty="0" smtClean="0">
                <a:latin typeface="DejaVu Sans"/>
              </a:rPr>
              <a:t>security platforms / tools </a:t>
            </a:r>
            <a:r>
              <a:rPr lang="en-GB" sz="2000" spc="-1" dirty="0">
                <a:latin typeface="DejaVu Sans"/>
              </a:rPr>
              <a:t>and Infrastructure as Code...</a:t>
            </a:r>
            <a:endParaRPr dirty="0"/>
          </a:p>
          <a:p>
            <a:endParaRPr dirty="0"/>
          </a:p>
          <a:p>
            <a:r>
              <a:rPr lang="en-GB" sz="2000" spc="-1" dirty="0">
                <a:latin typeface="DejaVu Sans"/>
              </a:rPr>
              <a:t>Exactly the type of person that should be involved in TM </a:t>
            </a:r>
            <a:endParaRPr dirty="0"/>
          </a:p>
          <a:p>
            <a:endParaRPr dirty="0"/>
          </a:p>
          <a:p>
            <a:r>
              <a:rPr lang="en-GB" sz="2000" spc="-1" dirty="0" err="1" smtClean="0">
                <a:latin typeface="DejaVu Sans"/>
              </a:rPr>
              <a:t>pki.io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3 modes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Security </a:t>
            </a:r>
            <a:r>
              <a:rPr lang="en-GB" sz="2000" spc="-1" dirty="0">
                <a:latin typeface="DejaVu Sans"/>
              </a:rPr>
              <a:t>tool so security is a primary </a:t>
            </a:r>
            <a:r>
              <a:rPr lang="en-GB" sz="2000" spc="-1" dirty="0" smtClean="0">
                <a:latin typeface="DejaVu Sans"/>
              </a:rPr>
              <a:t>concern</a:t>
            </a:r>
            <a:endParaRPr dirty="0" smtClean="0"/>
          </a:p>
          <a:p>
            <a:endParaRPr lang="en-GB" sz="1200" spc="0" dirty="0" smtClean="0">
              <a:latin typeface="+mn-lt"/>
            </a:endParaRPr>
          </a:p>
          <a:p>
            <a:r>
              <a:rPr lang="en-GB" sz="2000" spc="-1" dirty="0" smtClean="0">
                <a:latin typeface="DejaVu Sans"/>
              </a:rPr>
              <a:t>security model / secure coding /  security</a:t>
            </a:r>
            <a:r>
              <a:rPr lang="en-GB" sz="2000" spc="-1" baseline="0" dirty="0" smtClean="0">
                <a:latin typeface="DejaVu Sans"/>
              </a:rPr>
              <a:t> </a:t>
            </a:r>
            <a:r>
              <a:rPr lang="en-GB" sz="2000" spc="-1" dirty="0" smtClean="0">
                <a:latin typeface="DejaVu Sans"/>
              </a:rPr>
              <a:t>tests / </a:t>
            </a:r>
            <a:r>
              <a:rPr lang="en-GB" sz="1200" spc="0" baseline="0" dirty="0" smtClean="0">
                <a:latin typeface="+mn-lt"/>
              </a:rPr>
              <a:t> </a:t>
            </a:r>
            <a:r>
              <a:rPr lang="en-GB" sz="2000" spc="-1" dirty="0" smtClean="0">
                <a:latin typeface="DejaVu Sans"/>
              </a:rPr>
              <a:t>disclosure policy</a:t>
            </a:r>
            <a:r>
              <a:rPr lang="en-GB" sz="2000" spc="-1" baseline="0" dirty="0" smtClean="0">
                <a:latin typeface="DejaVu Sans"/>
              </a:rPr>
              <a:t> /</a:t>
            </a:r>
            <a:r>
              <a:rPr lang="en-GB" sz="2000" spc="-1" dirty="0" smtClean="0">
                <a:latin typeface="DejaVu Sans"/>
              </a:rPr>
              <a:t> security contact </a:t>
            </a:r>
            <a:endParaRPr dirty="0" smtClean="0"/>
          </a:p>
          <a:p>
            <a:endParaRPr dirty="0" smtClean="0"/>
          </a:p>
          <a:p>
            <a:r>
              <a:rPr lang="en-GB" sz="2000" spc="-1" dirty="0" smtClean="0">
                <a:latin typeface="DejaVu Sans"/>
              </a:rPr>
              <a:t>… </a:t>
            </a:r>
            <a:r>
              <a:rPr lang="en-GB" sz="2000" spc="-1" dirty="0">
                <a:latin typeface="DejaVu Sans"/>
              </a:rPr>
              <a:t>threat modelling?...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Al</a:t>
            </a:r>
            <a:r>
              <a:rPr lang="en-GB" sz="2000" spc="-1" baseline="0" dirty="0" smtClean="0">
                <a:latin typeface="DejaVu Sans"/>
              </a:rPr>
              <a:t>l about the code</a:t>
            </a:r>
            <a:endParaRPr dirty="0"/>
          </a:p>
          <a:p>
            <a:endParaRPr dirty="0"/>
          </a:p>
          <a:p>
            <a:r>
              <a:rPr lang="en-GB" sz="2000" spc="-1" dirty="0" smtClean="0">
                <a:latin typeface="DejaVu Sans"/>
              </a:rPr>
              <a:t>Unit</a:t>
            </a:r>
            <a:r>
              <a:rPr lang="en-GB" sz="2000" spc="-1" baseline="0" dirty="0" smtClean="0">
                <a:latin typeface="DejaVu Sans"/>
              </a:rPr>
              <a:t> </a:t>
            </a:r>
            <a:r>
              <a:rPr lang="en-GB" sz="2000" spc="-1" dirty="0" smtClean="0">
                <a:latin typeface="DejaVu Sans"/>
              </a:rPr>
              <a:t>testing</a:t>
            </a:r>
            <a:r>
              <a:rPr lang="en-GB" sz="2000" spc="-1" baseline="0" dirty="0">
                <a:latin typeface="DejaVu Sans"/>
              </a:rPr>
              <a:t> </a:t>
            </a:r>
            <a:r>
              <a:rPr lang="en-GB" sz="2000" spc="-1" baseline="0" dirty="0" smtClean="0">
                <a:latin typeface="DejaVu Sans"/>
              </a:rPr>
              <a:t>/ </a:t>
            </a:r>
            <a:r>
              <a:rPr lang="en-GB" sz="2000" spc="-1" dirty="0" smtClean="0">
                <a:latin typeface="DejaVu Sans"/>
              </a:rPr>
              <a:t> TDD and</a:t>
            </a:r>
            <a:r>
              <a:rPr lang="en-GB" sz="2000" spc="-1" baseline="0" dirty="0" smtClean="0">
                <a:latin typeface="DejaVu Sans"/>
              </a:rPr>
              <a:t> BDD </a:t>
            </a:r>
            <a:r>
              <a:rPr lang="en-GB" sz="2000" spc="-1" dirty="0" smtClean="0">
                <a:latin typeface="DejaVu Sans"/>
              </a:rPr>
              <a:t>brings testing </a:t>
            </a:r>
            <a:r>
              <a:rPr lang="en-GB" sz="2000" spc="-1" dirty="0">
                <a:latin typeface="DejaVu Sans"/>
              </a:rPr>
              <a:t>into the </a:t>
            </a:r>
            <a:r>
              <a:rPr lang="en-GB" sz="2000" spc="-1" dirty="0" smtClean="0">
                <a:latin typeface="DejaVu Sans"/>
              </a:rPr>
              <a:t>realm </a:t>
            </a:r>
            <a:r>
              <a:rPr lang="en-GB" sz="2000" spc="-1" dirty="0">
                <a:latin typeface="DejaVu Sans"/>
              </a:rPr>
              <a:t>of developers..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>
                <a:latin typeface="DejaVu Sans"/>
              </a:rPr>
              <a:t>Let's look at some examples.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>
                <a:latin typeface="DejaVu Sans"/>
              </a:rPr>
              <a:t>Looks like code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Natural</a:t>
            </a:r>
            <a:r>
              <a:rPr lang="en-GB" sz="2000" spc="-1" baseline="0" dirty="0" smtClean="0">
                <a:latin typeface="DejaVu Sans"/>
              </a:rPr>
              <a:t> language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BDD applied </a:t>
            </a:r>
            <a:r>
              <a:rPr lang="en-GB" sz="2000" spc="-1" dirty="0">
                <a:latin typeface="DejaVu Sans"/>
              </a:rPr>
              <a:t>to security. 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dirty="0"/>
          </a:p>
          <a:p>
            <a:r>
              <a:rPr lang="en-GB" sz="2000" spc="-1" dirty="0" smtClean="0">
                <a:latin typeface="DejaVu Sans"/>
              </a:rPr>
              <a:t>Similar approach for TM?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>
                <a:latin typeface="DejaVu Sans"/>
              </a:rPr>
              <a:t>It's </a:t>
            </a:r>
            <a:r>
              <a:rPr lang="en-GB" sz="2000" spc="-1" dirty="0" smtClean="0">
                <a:latin typeface="DejaVu Sans"/>
              </a:rPr>
              <a:t>inevitable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>
                <a:latin typeface="DejaVu Sans"/>
              </a:rPr>
              <a:t>Would this work?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419EAF2-B8FE-4399-92B1-643726E8F272}" type="slidenum">
              <a:rPr lang="en-GB" sz="1400" spc="-1" smtClean="0">
                <a:latin typeface="DejaVu Serif"/>
              </a:r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568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scope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dirty="0" smtClean="0"/>
              <a:t>Easy</a:t>
            </a:r>
            <a:r>
              <a:rPr lang="en-GB" baseline="0" dirty="0" smtClean="0"/>
              <a:t> to parse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 example from </a:t>
            </a:r>
            <a:r>
              <a:rPr lang="en-US" dirty="0" err="1" smtClean="0"/>
              <a:t>pki.io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419EAF2-B8FE-4399-92B1-643726E8F272}" type="slidenum">
              <a:rPr lang="en-GB" sz="1400" spc="-1" smtClean="0">
                <a:latin typeface="DejaVu Serif"/>
              </a:r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70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TreatSpec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419EAF2-B8FE-4399-92B1-643726E8F272}" type="slidenum">
              <a:rPr lang="en-GB" sz="1400" spc="-1" smtClean="0">
                <a:latin typeface="DejaVu Serif"/>
              </a:r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21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err="1" smtClean="0">
                <a:latin typeface="DejaVu Sans"/>
              </a:rPr>
              <a:t>threatspec.rb</a:t>
            </a:r>
            <a:r>
              <a:rPr lang="en-GB" sz="2000" spc="-1" baseline="0" dirty="0" smtClean="0">
                <a:latin typeface="DejaVu Sans"/>
              </a:rPr>
              <a:t> generates markdown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419EAF2-B8FE-4399-92B1-643726E8F272}" type="slidenum">
              <a:rPr lang="en-GB" sz="1400" spc="-1" smtClean="0">
                <a:latin typeface="DejaVu Serif"/>
              </a:r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3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err="1" smtClean="0">
                <a:latin typeface="DejaVu Sans"/>
              </a:rPr>
              <a:t>devops</a:t>
            </a:r>
            <a:r>
              <a:rPr lang="en-GB" sz="2000" spc="-1" dirty="0" smtClean="0">
                <a:latin typeface="DejaVu Sans"/>
              </a:rPr>
              <a:t> </a:t>
            </a:r>
            <a:r>
              <a:rPr lang="en-GB" sz="2000" spc="-1" dirty="0">
                <a:latin typeface="DejaVu Sans"/>
              </a:rPr>
              <a:t>new challenges</a:t>
            </a:r>
            <a:endParaRPr dirty="0"/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post </a:t>
            </a:r>
            <a:r>
              <a:rPr lang="en-GB" sz="2000" spc="-1" dirty="0">
                <a:latin typeface="DejaVu Sans"/>
              </a:rPr>
              <a:t>mortem</a:t>
            </a:r>
            <a:endParaRPr dirty="0"/>
          </a:p>
          <a:p>
            <a:r>
              <a:rPr lang="en-GB" sz="2000" spc="-1" dirty="0" smtClean="0">
                <a:latin typeface="DejaVu Sans"/>
              </a:rPr>
              <a:t>what </a:t>
            </a:r>
            <a:r>
              <a:rPr lang="en-GB" sz="2000" spc="-1" dirty="0">
                <a:latin typeface="DejaVu Sans"/>
              </a:rPr>
              <a:t>went wrong</a:t>
            </a:r>
            <a:endParaRPr dirty="0"/>
          </a:p>
          <a:p>
            <a:r>
              <a:rPr lang="en-GB" sz="2000" spc="-1" dirty="0" smtClean="0">
                <a:latin typeface="DejaVu Sans"/>
              </a:rPr>
              <a:t>lessons </a:t>
            </a:r>
            <a:r>
              <a:rPr lang="en-GB" sz="2000" spc="-1" dirty="0">
                <a:latin typeface="DejaVu Sans"/>
              </a:rPr>
              <a:t>learned</a:t>
            </a:r>
            <a:endParaRPr dirty="0"/>
          </a:p>
          <a:p>
            <a:r>
              <a:rPr lang="en-GB" sz="2000" spc="-1" dirty="0" smtClean="0">
                <a:latin typeface="DejaVu Sans"/>
              </a:rPr>
              <a:t>create </a:t>
            </a:r>
            <a:r>
              <a:rPr lang="en-GB" sz="2000" spc="-1" dirty="0">
                <a:latin typeface="DejaVu Sans"/>
              </a:rPr>
              <a:t>some issues</a:t>
            </a:r>
            <a:endParaRPr dirty="0"/>
          </a:p>
          <a:p>
            <a:r>
              <a:rPr lang="en-GB" sz="2000" spc="-1" dirty="0" smtClean="0">
                <a:latin typeface="DejaVu Sans"/>
              </a:rPr>
              <a:t>follow </a:t>
            </a:r>
            <a:r>
              <a:rPr lang="en-GB" sz="2000" spc="-1" dirty="0">
                <a:latin typeface="DejaVu Sans"/>
              </a:rPr>
              <a:t>up review</a:t>
            </a:r>
            <a:endParaRPr dirty="0"/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Experiment</a:t>
            </a:r>
            <a:r>
              <a:rPr lang="en-GB" sz="2000" spc="-1" baseline="0" dirty="0" smtClean="0">
                <a:latin typeface="DejaVu Sans"/>
              </a:rPr>
              <a:t> </a:t>
            </a:r>
          </a:p>
          <a:p>
            <a:endParaRPr lang="en-GB" sz="2000" spc="-1" baseline="0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Real-world</a:t>
            </a:r>
            <a:r>
              <a:rPr lang="en-GB" sz="2000" spc="-1" baseline="0" dirty="0" smtClean="0">
                <a:latin typeface="DejaVu Sans"/>
              </a:rPr>
              <a:t> workflow might be like…</a:t>
            </a:r>
            <a:endParaRPr lang="en-GB" sz="1200" spc="0" baseline="0" dirty="0" smtClean="0">
              <a:latin typeface="+mn-lt"/>
            </a:endParaRP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SOC</a:t>
            </a:r>
            <a:r>
              <a:rPr lang="en-GB" sz="2000" spc="-1" baseline="0" dirty="0" smtClean="0">
                <a:latin typeface="DejaVu Sans"/>
              </a:rPr>
              <a:t> dynamic DFD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Find threats in plan</a:t>
            </a:r>
            <a:r>
              <a:rPr lang="en-GB" sz="2000" spc="-1" baseline="0" dirty="0" smtClean="0">
                <a:latin typeface="DejaVu Sans"/>
              </a:rPr>
              <a:t> + build</a:t>
            </a:r>
          </a:p>
          <a:p>
            <a:endParaRPr lang="en-GB" sz="2000" spc="-1" baseline="0" dirty="0" smtClean="0">
              <a:latin typeface="DejaVu Sans"/>
            </a:endParaRPr>
          </a:p>
          <a:p>
            <a:r>
              <a:rPr lang="en-GB" sz="2000" spc="-1" baseline="0" dirty="0" smtClean="0">
                <a:latin typeface="DejaVu Sans"/>
              </a:rPr>
              <a:t>Generate models whenever</a:t>
            </a:r>
          </a:p>
          <a:p>
            <a:endParaRPr lang="en-GB" sz="2000" spc="-1" baseline="0" dirty="0" smtClean="0">
              <a:latin typeface="DejaVu Sans"/>
            </a:endParaRPr>
          </a:p>
          <a:p>
            <a:r>
              <a:rPr lang="en-GB" sz="2000" spc="-1" baseline="0" dirty="0" err="1" smtClean="0">
                <a:latin typeface="DejaVu Sans"/>
              </a:rPr>
              <a:t>Dev</a:t>
            </a:r>
            <a:r>
              <a:rPr lang="en-GB" sz="2000" spc="-1" baseline="0" dirty="0" smtClean="0">
                <a:latin typeface="DejaVu Sans"/>
              </a:rPr>
              <a:t> + Sec working together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We've </a:t>
            </a:r>
            <a:r>
              <a:rPr lang="en-GB" sz="2000" spc="-1" dirty="0">
                <a:latin typeface="DejaVu Sans"/>
              </a:rPr>
              <a:t>gone from weeks to minutes.  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dirty="0" smtClean="0"/>
              <a:t>== Strategies</a:t>
            </a:r>
          </a:p>
          <a:p>
            <a:r>
              <a:rPr lang="en-GB" dirty="0" smtClean="0"/>
              <a:t>   - breath </a:t>
            </a:r>
            <a:r>
              <a:rPr lang="en-GB" dirty="0" err="1" smtClean="0"/>
              <a:t>vs</a:t>
            </a:r>
            <a:r>
              <a:rPr lang="en-GB" dirty="0" smtClean="0"/>
              <a:t> depth</a:t>
            </a:r>
          </a:p>
          <a:p>
            <a:r>
              <a:rPr lang="en-GB" dirty="0" smtClean="0"/>
              <a:t>   - front to back </a:t>
            </a:r>
            <a:r>
              <a:rPr lang="en-GB" dirty="0" err="1" smtClean="0"/>
              <a:t>vs</a:t>
            </a:r>
            <a:r>
              <a:rPr lang="en-GB" dirty="0" smtClean="0"/>
              <a:t> back to front</a:t>
            </a:r>
          </a:p>
          <a:p>
            <a:endParaRPr lang="en-GB" dirty="0" smtClean="0"/>
          </a:p>
          <a:p>
            <a:r>
              <a:rPr lang="en-GB" dirty="0" smtClean="0"/>
              <a:t>hacks</a:t>
            </a:r>
          </a:p>
          <a:p>
            <a:r>
              <a:rPr lang="en-GB" dirty="0" smtClean="0"/>
              <a:t> * dynamic call flow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>
                <a:latin typeface="DejaVu Sans"/>
              </a:rPr>
              <a:t>* </a:t>
            </a:r>
            <a:r>
              <a:rPr lang="en-GB" sz="2000" spc="-1" dirty="0" err="1">
                <a:latin typeface="DejaVu Sans"/>
              </a:rPr>
              <a:t>devs</a:t>
            </a:r>
            <a:r>
              <a:rPr lang="en-GB" sz="2000" spc="-1" dirty="0">
                <a:latin typeface="DejaVu Sans"/>
              </a:rPr>
              <a:t> learn from sec</a:t>
            </a:r>
            <a:endParaRPr dirty="0"/>
          </a:p>
          <a:p>
            <a:r>
              <a:rPr lang="en-GB" sz="2000" spc="-1" dirty="0">
                <a:latin typeface="DejaVu Sans"/>
              </a:rPr>
              <a:t>* sec contributes directly – no more “No”</a:t>
            </a:r>
            <a:endParaRPr dirty="0"/>
          </a:p>
          <a:p>
            <a:r>
              <a:rPr lang="en-GB" sz="2000" spc="-1" dirty="0">
                <a:latin typeface="DejaVu Sans"/>
              </a:rPr>
              <a:t>* 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>
                <a:latin typeface="DejaVu Sans"/>
              </a:rPr>
              <a:t>* </a:t>
            </a:r>
            <a:r>
              <a:rPr lang="en-GB" sz="2000" spc="-1" dirty="0" err="1">
                <a:latin typeface="DejaVu Sans"/>
              </a:rPr>
              <a:t>threatspec</a:t>
            </a:r>
            <a:r>
              <a:rPr lang="en-GB" sz="2000" spc="-1" dirty="0">
                <a:latin typeface="DejaVu Sans"/>
              </a:rPr>
              <a:t>-go, </a:t>
            </a:r>
            <a:r>
              <a:rPr lang="en-GB" sz="2000" spc="-1" dirty="0" err="1">
                <a:latin typeface="DejaVu Sans"/>
              </a:rPr>
              <a:t>threatspec</a:t>
            </a:r>
            <a:r>
              <a:rPr lang="en-GB" sz="2000" spc="-1" dirty="0">
                <a:latin typeface="DejaVu Sans"/>
              </a:rPr>
              <a:t>-report, </a:t>
            </a:r>
            <a:r>
              <a:rPr lang="en-GB" sz="2000" spc="-1" dirty="0" err="1">
                <a:latin typeface="DejaVu Sans"/>
              </a:rPr>
              <a:t>threatspec-dfd</a:t>
            </a:r>
            <a:endParaRPr dirty="0"/>
          </a:p>
          <a:p>
            <a:endParaRPr dirty="0"/>
          </a:p>
          <a:p>
            <a:r>
              <a:rPr lang="en-GB" sz="2000" spc="-1" dirty="0">
                <a:latin typeface="DejaVu Sans"/>
              </a:rPr>
              <a:t>Native comment parsing</a:t>
            </a:r>
            <a:r>
              <a:rPr lang="en-GB" sz="2000" spc="-1" dirty="0" smtClean="0">
                <a:latin typeface="DejaVu Sans"/>
              </a:rPr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Talk is about threat modelling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post</a:t>
            </a:r>
            <a:r>
              <a:rPr lang="en-GB" sz="2000" spc="-1" dirty="0">
                <a:latin typeface="DejaVu Sans"/>
              </a:rPr>
              <a:t>-mortem, *before* the incident happens.</a:t>
            </a:r>
            <a:endParaRPr dirty="0"/>
          </a:p>
          <a:p>
            <a:endParaRPr dirty="0"/>
          </a:p>
          <a:p>
            <a:r>
              <a:rPr lang="en-GB" sz="2000" spc="-1" dirty="0" smtClean="0">
                <a:latin typeface="DejaVu Sans"/>
              </a:rPr>
              <a:t>Why </a:t>
            </a:r>
            <a:r>
              <a:rPr lang="en-GB" sz="2000" spc="-1" dirty="0">
                <a:latin typeface="DejaVu Sans"/>
              </a:rPr>
              <a:t>would we do formal threat modelling?...</a:t>
            </a:r>
            <a:endParaRPr dirty="0"/>
          </a:p>
        </p:txBody>
      </p:sp>
      <p:sp>
        <p:nvSpPr>
          <p:cNvPr id="167" name="TextShape 2"/>
          <p:cNvSpPr txBox="1"/>
          <p:nvPr/>
        </p:nvSpPr>
        <p:spPr>
          <a:xfrm>
            <a:off x="756360" y="5078520"/>
            <a:ext cx="6047640" cy="481104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TextShape 3"/>
          <p:cNvSpPr txBox="1"/>
          <p:nvPr/>
        </p:nvSpPr>
        <p:spPr>
          <a:xfrm>
            <a:off x="756360" y="5078520"/>
            <a:ext cx="6047640" cy="481104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TextShape 4"/>
          <p:cNvSpPr txBox="1"/>
          <p:nvPr/>
        </p:nvSpPr>
        <p:spPr>
          <a:xfrm>
            <a:off x="756360" y="5078520"/>
            <a:ext cx="6047640" cy="481104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TextShape 5"/>
          <p:cNvSpPr txBox="1"/>
          <p:nvPr/>
        </p:nvSpPr>
        <p:spPr>
          <a:xfrm>
            <a:off x="756360" y="5078520"/>
            <a:ext cx="6047640" cy="481104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TextShape 6"/>
          <p:cNvSpPr txBox="1"/>
          <p:nvPr/>
        </p:nvSpPr>
        <p:spPr>
          <a:xfrm>
            <a:off x="756360" y="5078520"/>
            <a:ext cx="6047640" cy="48110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911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Awesome</a:t>
            </a:r>
            <a:endParaRPr dirty="0"/>
          </a:p>
          <a:p>
            <a:endParaRPr lang="en-GB" dirty="0" smtClean="0"/>
          </a:p>
          <a:p>
            <a:r>
              <a:rPr lang="en-GB" dirty="0" smtClean="0"/>
              <a:t>Operational</a:t>
            </a:r>
            <a:r>
              <a:rPr lang="en-GB" baseline="0" dirty="0" smtClean="0"/>
              <a:t> controls, secure development, automated (security) testing</a:t>
            </a:r>
          </a:p>
          <a:p>
            <a:endParaRPr lang="en-GB" sz="2000" spc="-1" dirty="0" smtClean="0">
              <a:latin typeface="DejaVu Sans"/>
            </a:endParaRPr>
          </a:p>
          <a:p>
            <a:r>
              <a:rPr lang="en-GB" sz="2000" spc="-1" dirty="0" smtClean="0">
                <a:latin typeface="DejaVu Sans"/>
              </a:rPr>
              <a:t>Baking </a:t>
            </a:r>
            <a:r>
              <a:rPr lang="en-GB" sz="2000" spc="-1" dirty="0">
                <a:latin typeface="DejaVu Sans"/>
              </a:rPr>
              <a:t>security in to the design rather than bolting it on..</a:t>
            </a:r>
            <a:endParaRPr dirty="0"/>
          </a:p>
          <a:p>
            <a:endParaRPr dirty="0"/>
          </a:p>
          <a:p>
            <a:r>
              <a:rPr lang="en-GB" sz="2000" spc="-1" dirty="0" err="1">
                <a:latin typeface="DejaVu Sans"/>
              </a:rPr>
              <a:t>Ducktape</a:t>
            </a:r>
            <a:r>
              <a:rPr lang="en-GB" sz="2000" spc="-1" dirty="0">
                <a:latin typeface="DejaVu Sans"/>
              </a:rPr>
              <a:t> </a:t>
            </a:r>
            <a:r>
              <a:rPr lang="en-GB" sz="2000" spc="-1" dirty="0" err="1">
                <a:latin typeface="DejaVu Sans"/>
              </a:rPr>
              <a:t>vs</a:t>
            </a:r>
            <a:r>
              <a:rPr lang="en-GB" sz="2000" spc="-1" dirty="0">
                <a:latin typeface="DejaVu Sans"/>
              </a:rPr>
              <a:t> robust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Read </a:t>
            </a:r>
            <a:r>
              <a:rPr lang="en-GB" sz="2000" spc="-1" dirty="0">
                <a:latin typeface="DejaVu Sans"/>
              </a:rPr>
              <a:t>Adam </a:t>
            </a:r>
            <a:r>
              <a:rPr lang="en-GB" sz="2000" spc="-1" dirty="0" err="1">
                <a:latin typeface="DejaVu Sans"/>
              </a:rPr>
              <a:t>Shostack's</a:t>
            </a:r>
            <a:r>
              <a:rPr lang="en-GB" sz="2000" spc="-1" dirty="0">
                <a:latin typeface="DejaVu Sans"/>
              </a:rPr>
              <a:t> book.</a:t>
            </a:r>
            <a:endParaRPr dirty="0"/>
          </a:p>
          <a:p>
            <a:endParaRPr lang="en-GB" dirty="0" smtClean="0"/>
          </a:p>
          <a:p>
            <a:r>
              <a:rPr lang="en-GB" smtClean="0"/>
              <a:t>Brief Summary</a:t>
            </a:r>
            <a:endParaRPr lang="en-GB" dirty="0" smtClean="0"/>
          </a:p>
          <a:p>
            <a:endParaRPr lang="en-GB" dirty="0" smtClean="0"/>
          </a:p>
          <a:p>
            <a:pPr marL="0" marR="0" indent="0" algn="l" defTabSz="457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[show of hands]</a:t>
            </a:r>
          </a:p>
          <a:p>
            <a:endParaRPr lang="en-GB" dirty="0" smtClean="0"/>
          </a:p>
          <a:p>
            <a:r>
              <a:rPr lang="en-GB" dirty="0" smtClean="0"/>
              <a:t>Who’s done formal threat modelling?</a:t>
            </a:r>
          </a:p>
          <a:p>
            <a:endParaRPr lang="en-GB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 dirty="0" smtClean="0">
                <a:latin typeface="DejaVu Sans"/>
              </a:rPr>
              <a:t>What is threat modelling?</a:t>
            </a:r>
            <a:endParaRPr dirty="0" smtClean="0"/>
          </a:p>
          <a:p>
            <a:endParaRPr dirty="0"/>
          </a:p>
          <a:p>
            <a:r>
              <a:rPr lang="en-GB" sz="2000" spc="-1" dirty="0" smtClean="0">
                <a:latin typeface="DejaVu Sans"/>
              </a:rPr>
              <a:t>Involves </a:t>
            </a:r>
            <a:r>
              <a:rPr lang="en-GB" sz="2000" spc="-1" dirty="0">
                <a:latin typeface="DejaVu Sans"/>
              </a:rPr>
              <a:t>asking some very important questions.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0248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spc="-1">
                <a:latin typeface="DejaVu Sans"/>
              </a:rPr>
              <a:t>What are you building?</a:t>
            </a:r>
            <a:endParaRPr/>
          </a:p>
          <a:p>
            <a:endParaRPr/>
          </a:p>
          <a:p>
            <a:r>
              <a:rPr lang="en-GB" sz="2000" spc="-1">
                <a:latin typeface="DejaVu Sans"/>
              </a:rPr>
              <a:t>Typical whiteboard diagram from post mortem.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1" y="1769041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1" y="4059361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1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1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evseccon.com/images/bw-room-blu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9" t="414" r="6295" b="6154"/>
          <a:stretch/>
        </p:blipFill>
        <p:spPr bwMode="auto">
          <a:xfrm>
            <a:off x="-17684" y="-17683"/>
            <a:ext cx="10113819" cy="76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-17684" y="-2176"/>
            <a:ext cx="10113819" cy="7577358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0794" tIns="50397" rIns="100794" bIns="50397" rtlCol="0" anchor="ctr"/>
          <a:lstStyle/>
          <a:p>
            <a:pPr algn="ctr" defTabSz="1007943"/>
            <a:endParaRPr lang="en-US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521" y="2870292"/>
            <a:ext cx="8219584" cy="181909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3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0520" y="5382438"/>
            <a:ext cx="8219583" cy="727329"/>
          </a:xfrm>
        </p:spPr>
        <p:txBody>
          <a:bodyPr/>
          <a:lstStyle>
            <a:lvl1pPr marL="0" indent="0" algn="ctr">
              <a:buNone/>
              <a:defRPr sz="2600" i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03972" indent="0" algn="ctr">
              <a:buNone/>
              <a:defRPr sz="2200"/>
            </a:lvl2pPr>
            <a:lvl3pPr marL="1007943" indent="0" algn="ctr">
              <a:buNone/>
              <a:defRPr sz="2000"/>
            </a:lvl3pPr>
            <a:lvl4pPr marL="1511915" indent="0" algn="ctr">
              <a:buNone/>
              <a:defRPr sz="1800"/>
            </a:lvl4pPr>
            <a:lvl5pPr marL="2015886" indent="0" algn="ctr">
              <a:buNone/>
              <a:defRPr sz="1800"/>
            </a:lvl5pPr>
            <a:lvl6pPr marL="2519858" indent="0" algn="ctr">
              <a:buNone/>
              <a:defRPr sz="1800"/>
            </a:lvl6pPr>
            <a:lvl7pPr marL="3023829" indent="0" algn="ctr">
              <a:buNone/>
              <a:defRPr sz="1800"/>
            </a:lvl7pPr>
            <a:lvl8pPr marL="3527801" indent="0" algn="ctr">
              <a:buNone/>
              <a:defRPr sz="1800"/>
            </a:lvl8pPr>
            <a:lvl9pPr marL="4031772" indent="0" algn="ctr">
              <a:buNone/>
              <a:defRPr sz="18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54" y="979006"/>
            <a:ext cx="3070714" cy="128444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683124" y="4962244"/>
            <a:ext cx="714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7211523" y="6880358"/>
            <a:ext cx="2512402" cy="305340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algn="r" defTabSz="1007943"/>
            <a:r>
              <a:rPr lang="en-US" sz="1300" b="1" dirty="0" smtClean="0">
                <a:solidFill>
                  <a:prstClr val="white"/>
                </a:solidFill>
                <a:latin typeface="Tahoma" charset="0"/>
                <a:ea typeface="Tahoma" charset="0"/>
                <a:cs typeface="Tahoma" charset="0"/>
              </a:rPr>
              <a:t>LONDON 2015</a:t>
            </a:r>
            <a:endParaRPr lang="en-US" sz="1300" b="1" dirty="0">
              <a:solidFill>
                <a:prstClr val="whit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43326" y="6880358"/>
            <a:ext cx="3521553" cy="305340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defTabSz="1007943"/>
            <a:r>
              <a:rPr lang="en-US" sz="1300" b="1" dirty="0" smtClean="0">
                <a:solidFill>
                  <a:prstClr val="white"/>
                </a:solidFill>
                <a:latin typeface="Tahoma" charset="0"/>
                <a:ea typeface="Tahoma" charset="0"/>
                <a:cs typeface="Tahoma" charset="0"/>
              </a:rPr>
              <a:t>Join the conversation #</a:t>
            </a:r>
            <a:r>
              <a:rPr lang="en-US" sz="1300" b="1" dirty="0" err="1" smtClean="0">
                <a:solidFill>
                  <a:prstClr val="white"/>
                </a:solidFill>
                <a:latin typeface="Tahoma" charset="0"/>
                <a:ea typeface="Tahoma" charset="0"/>
                <a:cs typeface="Tahoma" charset="0"/>
              </a:rPr>
              <a:t>devseccon</a:t>
            </a:r>
            <a:endParaRPr lang="en-US" sz="1300" b="1" dirty="0">
              <a:solidFill>
                <a:prstClr val="whit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2" y="6849342"/>
            <a:ext cx="359571" cy="3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4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>
            <a:normAutofit/>
          </a:bodyPr>
          <a:lstStyle>
            <a:lvl1pPr>
              <a:defRPr sz="4400" b="0">
                <a:solidFill>
                  <a:srgbClr val="43B9D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34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evseccon.com/images/bw-room-blu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9" t="414" r="6295" b="6154"/>
          <a:stretch/>
        </p:blipFill>
        <p:spPr bwMode="auto">
          <a:xfrm>
            <a:off x="-17684" y="-17683"/>
            <a:ext cx="10113819" cy="76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-17684" y="-2176"/>
            <a:ext cx="10113819" cy="7577358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0794" tIns="50397" rIns="100794" bIns="50397" rtlCol="0" anchor="ctr"/>
          <a:lstStyle/>
          <a:p>
            <a:pPr algn="ctr" defTabSz="1007943"/>
            <a:endParaRPr lang="en-US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521" y="2870292"/>
            <a:ext cx="8219584" cy="181909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3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54" y="979006"/>
            <a:ext cx="3070714" cy="128444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211523" y="6880358"/>
            <a:ext cx="2512402" cy="305340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algn="r" defTabSz="1007943"/>
            <a:r>
              <a:rPr lang="en-US" sz="1300" b="1" dirty="0" smtClean="0">
                <a:solidFill>
                  <a:prstClr val="white"/>
                </a:solidFill>
                <a:latin typeface="Tahoma" charset="0"/>
                <a:ea typeface="Tahoma" charset="0"/>
                <a:cs typeface="Tahoma" charset="0"/>
              </a:rPr>
              <a:t>LONDON 2015</a:t>
            </a:r>
            <a:endParaRPr lang="en-US" sz="1300" b="1" dirty="0">
              <a:solidFill>
                <a:prstClr val="whit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43326" y="6880358"/>
            <a:ext cx="3521553" cy="305340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defTabSz="1007943"/>
            <a:r>
              <a:rPr lang="en-US" sz="1300" b="1" dirty="0" smtClean="0">
                <a:solidFill>
                  <a:prstClr val="white"/>
                </a:solidFill>
                <a:latin typeface="Tahoma" charset="0"/>
                <a:ea typeface="Tahoma" charset="0"/>
                <a:cs typeface="Tahoma" charset="0"/>
              </a:rPr>
              <a:t>Join the conversation #</a:t>
            </a:r>
            <a:r>
              <a:rPr lang="en-US" sz="1300" b="1" dirty="0" err="1" smtClean="0">
                <a:solidFill>
                  <a:prstClr val="white"/>
                </a:solidFill>
                <a:latin typeface="Tahoma" charset="0"/>
                <a:ea typeface="Tahoma" charset="0"/>
                <a:cs typeface="Tahoma" charset="0"/>
              </a:rPr>
              <a:t>devseccon</a:t>
            </a:r>
            <a:endParaRPr lang="en-US" sz="1300" b="1" dirty="0">
              <a:solidFill>
                <a:prstClr val="whit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2" y="6849342"/>
            <a:ext cx="359571" cy="3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0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1"/>
            <a:ext cx="8694539" cy="3144614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5"/>
            <a:ext cx="8694539" cy="1653678"/>
          </a:xfrm>
        </p:spPr>
        <p:txBody>
          <a:bodyPr/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50397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C12118C3-AA1B-4128-B756-D978183BD00C}" type="datetimeFigureOut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17/10/15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A275E127-087C-4B13-8883-54FA8D42B5D0}" type="slidenum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‹#›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760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C12118C3-AA1B-4128-B756-D978183BD00C}" type="datetimeFigureOut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17/10/15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A275E127-087C-4B13-8883-54FA8D42B5D0}" type="slidenum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‹#›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029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4"/>
            <a:ext cx="8694539" cy="1461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5579" cy="90821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5579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C12118C3-AA1B-4128-B756-D978183BD00C}" type="datetimeFigureOut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17/10/15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A275E127-087C-4B13-8883-54FA8D42B5D0}" type="slidenum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‹#›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608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C12118C3-AA1B-4128-B756-D978183BD00C}" type="datetimeFigureOut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17/10/15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A275E127-087C-4B13-8883-54FA8D42B5D0}" type="slidenum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‹#›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29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1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C12118C3-AA1B-4128-B756-D978183BD00C}" type="datetimeFigureOut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17/10/15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A275E127-087C-4B13-8883-54FA8D42B5D0}" type="slidenum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‹#›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760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5"/>
            <a:ext cx="5103316" cy="5372269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800"/>
            </a:lvl1pPr>
            <a:lvl2pPr marL="503972" indent="0">
              <a:buNone/>
              <a:defRPr sz="1500"/>
            </a:lvl2pPr>
            <a:lvl3pPr marL="1007943" indent="0">
              <a:buNone/>
              <a:defRPr sz="1300"/>
            </a:lvl3pPr>
            <a:lvl4pPr marL="1511915" indent="0">
              <a:buNone/>
              <a:defRPr sz="1100"/>
            </a:lvl4pPr>
            <a:lvl5pPr marL="2015886" indent="0">
              <a:buNone/>
              <a:defRPr sz="1100"/>
            </a:lvl5pPr>
            <a:lvl6pPr marL="2519858" indent="0">
              <a:buNone/>
              <a:defRPr sz="1100"/>
            </a:lvl6pPr>
            <a:lvl7pPr marL="3023829" indent="0">
              <a:buNone/>
              <a:defRPr sz="1100"/>
            </a:lvl7pPr>
            <a:lvl8pPr marL="3527801" indent="0">
              <a:buNone/>
              <a:defRPr sz="1100"/>
            </a:lvl8pPr>
            <a:lvl9pPr marL="403177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C12118C3-AA1B-4128-B756-D978183BD00C}" type="datetimeFigureOut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17/10/15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A275E127-087C-4B13-8883-54FA8D42B5D0}" type="slidenum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‹#›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828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088455"/>
            <a:ext cx="5103316" cy="5372269"/>
          </a:xfrm>
        </p:spPr>
        <p:txBody>
          <a:bodyPr anchor="t"/>
          <a:lstStyle>
            <a:lvl1pPr marL="0" indent="0">
              <a:buNone/>
              <a:defRPr sz="3500"/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800"/>
            </a:lvl1pPr>
            <a:lvl2pPr marL="503972" indent="0">
              <a:buNone/>
              <a:defRPr sz="1500"/>
            </a:lvl2pPr>
            <a:lvl3pPr marL="1007943" indent="0">
              <a:buNone/>
              <a:defRPr sz="1300"/>
            </a:lvl3pPr>
            <a:lvl4pPr marL="1511915" indent="0">
              <a:buNone/>
              <a:defRPr sz="1100"/>
            </a:lvl4pPr>
            <a:lvl5pPr marL="2015886" indent="0">
              <a:buNone/>
              <a:defRPr sz="1100"/>
            </a:lvl5pPr>
            <a:lvl6pPr marL="2519858" indent="0">
              <a:buNone/>
              <a:defRPr sz="1100"/>
            </a:lvl6pPr>
            <a:lvl7pPr marL="3023829" indent="0">
              <a:buNone/>
              <a:defRPr sz="1100"/>
            </a:lvl7pPr>
            <a:lvl8pPr marL="3527801" indent="0">
              <a:buNone/>
              <a:defRPr sz="1100"/>
            </a:lvl8pPr>
            <a:lvl9pPr marL="403177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C12118C3-AA1B-4128-B756-D978183BD00C}" type="datetimeFigureOut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17/10/15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A275E127-087C-4B13-8883-54FA8D42B5D0}" type="slidenum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‹#›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207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C12118C3-AA1B-4128-B756-D978183BD00C}" type="datetimeFigureOut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17/10/15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A275E127-087C-4B13-8883-54FA8D42B5D0}" type="slidenum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‹#›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288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02483"/>
            <a:ext cx="2173635" cy="6406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02483"/>
            <a:ext cx="6394896" cy="6406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C12118C3-AA1B-4128-B756-D978183BD00C}" type="datetimeFigureOut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17/10/15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endParaRPr lang="en-GB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lIns="100794" tIns="50397" rIns="100794" bIns="50397"/>
          <a:lstStyle/>
          <a:p>
            <a:pPr defTabSz="1007943"/>
            <a:fld id="{A275E127-087C-4B13-8883-54FA8D42B5D0}" type="slidenum">
              <a:rPr lang="en-GB" sz="2000" smtClean="0">
                <a:solidFill>
                  <a:prstClr val="black"/>
                </a:solidFill>
                <a:latin typeface="Calibri"/>
              </a:rPr>
              <a:pPr defTabSz="1007943"/>
              <a:t>‹#›</a:t>
            </a:fld>
            <a:endParaRPr lang="en-GB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88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1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1" y="301321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1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1" y="4059361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1" y="301321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spc="-1">
                <a:latin typeface="DejaVu Sans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1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>
                <a:latin typeface="DejaVu Sans"/>
              </a:rPr>
              <a:t>Click to edit the outline text format</a:t>
            </a:r>
            <a:endParaRPr/>
          </a:p>
          <a:p>
            <a:pPr marL="863910" lvl="1" indent="-323966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800" spc="-1">
                <a:latin typeface="DejaVu Sans"/>
              </a:rPr>
              <a:t>Second Outline Level</a:t>
            </a:r>
            <a:endParaRPr/>
          </a:p>
          <a:p>
            <a:pPr marL="1295866" lvl="2" indent="-28797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>
                <a:latin typeface="DejaVu Sans"/>
              </a:rPr>
              <a:t>Third Outline Level</a:t>
            </a:r>
            <a:endParaRPr/>
          </a:p>
          <a:p>
            <a:pPr marL="1727821" lvl="3" indent="-215978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000" spc="-1">
                <a:latin typeface="DejaVu Sans"/>
              </a:rPr>
              <a:t>Fourth Outline Level</a:t>
            </a:r>
            <a:endParaRPr/>
          </a:p>
          <a:p>
            <a:pPr marL="2159776" lvl="4" indent="-215978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DejaVu Sans"/>
              </a:rPr>
              <a:t>Fifth Outline Level</a:t>
            </a:r>
            <a:endParaRPr/>
          </a:p>
          <a:p>
            <a:pPr marL="2591731" lvl="5" indent="-215978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DejaVu Sans"/>
              </a:rPr>
              <a:t>Sixth Outline Level</a:t>
            </a:r>
            <a:endParaRPr/>
          </a:p>
          <a:p>
            <a:pPr marL="3023686" lvl="6" indent="-215978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DejaVu Sans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1" y="6887159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spc="-1">
                <a:latin typeface="DejaVu Serif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59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GB" sz="1400" spc="-1">
                <a:latin typeface="DejaVu Serif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1" y="6887159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C1777DD-BBEC-4491-A403-05BA4120456B}" type="slidenum">
              <a:rPr lang="en-GB" sz="1400" spc="-1">
                <a:latin typeface="DejaVu Serif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>
      <a:lvl1pPr marL="476194" indent="-357145">
        <a:buClr>
          <a:srgbClr val="FFFFFF"/>
        </a:buClr>
        <a:buSzPct val="45000"/>
        <a:buFont typeface="StarSymbol"/>
        <a:buChar char=""/>
        <a:defRPr/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9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900" kern="1200">
          <a:solidFill>
            <a:srgbClr val="43B9D5"/>
          </a:solidFill>
          <a:latin typeface="Tahoma" charset="0"/>
          <a:ea typeface="Tahoma" charset="0"/>
          <a:cs typeface="Tahoma" charset="0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25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392" y="2870292"/>
            <a:ext cx="9101667" cy="1819094"/>
          </a:xfrm>
        </p:spPr>
        <p:txBody>
          <a:bodyPr>
            <a:noAutofit/>
          </a:bodyPr>
          <a:lstStyle/>
          <a:p>
            <a:r>
              <a:rPr lang="en-US" sz="6600" dirty="0" smtClean="0"/>
              <a:t>An experiment in</a:t>
            </a:r>
            <a:br>
              <a:rPr lang="en-US" sz="6600" dirty="0" smtClean="0"/>
            </a:br>
            <a:r>
              <a:rPr lang="en-US" sz="6600" dirty="0" smtClean="0"/>
              <a:t>Agile Threat </a:t>
            </a:r>
            <a:r>
              <a:rPr lang="en-US" sz="6600" dirty="0" err="1"/>
              <a:t>M</a:t>
            </a:r>
            <a:r>
              <a:rPr lang="en-US" sz="6600" dirty="0" err="1" smtClean="0"/>
              <a:t>odelling</a:t>
            </a:r>
            <a:endParaRPr lang="en-GB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Fraser Scott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641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4900" spc="-1">
                <a:latin typeface="Ubuntu"/>
              </a:rPr>
              <a:t>Data </a:t>
            </a:r>
            <a:r>
              <a:rPr lang="en-GB" sz="4400" spc="-1">
                <a:latin typeface="Ubuntu"/>
              </a:rPr>
              <a:t>Flow</a:t>
            </a:r>
            <a:r>
              <a:rPr lang="en-GB" sz="4900" spc="-1">
                <a:latin typeface="Ubuntu"/>
              </a:rPr>
              <a:t> Diagram</a:t>
            </a:r>
            <a:endParaRPr/>
          </a:p>
        </p:txBody>
      </p:sp>
      <p:pic>
        <p:nvPicPr>
          <p:cNvPr id="79" name="Picture 78"/>
          <p:cNvPicPr/>
          <p:nvPr/>
        </p:nvPicPr>
        <p:blipFill>
          <a:blip r:embed="rId3"/>
          <a:stretch/>
        </p:blipFill>
        <p:spPr>
          <a:xfrm>
            <a:off x="175680" y="1584001"/>
            <a:ext cx="9760320" cy="525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4400" spc="-1">
                <a:latin typeface="Ubuntu"/>
              </a:rPr>
              <a:t>Trust boundaries</a:t>
            </a:r>
            <a:endParaRPr/>
          </a:p>
        </p:txBody>
      </p:sp>
      <p:pic>
        <p:nvPicPr>
          <p:cNvPr id="2" name="Picture 1" descr="new-whitebo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564"/>
            <a:ext cx="10080625" cy="6456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Assets</a:t>
            </a:r>
            <a:endParaRPr dirty="0"/>
          </a:p>
        </p:txBody>
      </p:sp>
      <p:sp>
        <p:nvSpPr>
          <p:cNvPr id="83" name="TextShape 2"/>
          <p:cNvSpPr txBox="1"/>
          <p:nvPr/>
        </p:nvSpPr>
        <p:spPr>
          <a:xfrm>
            <a:off x="806274" y="1819856"/>
            <a:ext cx="8468079" cy="3919964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>
              <a:lnSpc>
                <a:spcPct val="150000"/>
              </a:lnSpc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 Systems – access to data &amp; pivoting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 Customer records (i.e. PII)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 Product data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 Credentials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Attackers</a:t>
            </a:r>
            <a:endParaRPr dirty="0"/>
          </a:p>
        </p:txBody>
      </p:sp>
      <p:sp>
        <p:nvSpPr>
          <p:cNvPr id="86" name="TextShape 3"/>
          <p:cNvSpPr txBox="1"/>
          <p:nvPr/>
        </p:nvSpPr>
        <p:spPr>
          <a:xfrm>
            <a:off x="2152575" y="1806280"/>
            <a:ext cx="5775476" cy="3947116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>
              <a:lnSpc>
                <a:spcPct val="140000"/>
              </a:lnSpc>
              <a:buClr>
                <a:srgbClr val="FFFFFF"/>
              </a:buClr>
              <a:buSzPct val="45000"/>
            </a:pPr>
            <a:r>
              <a:rPr lang="en-GB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 Script kiddies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40000"/>
              </a:lnSpc>
              <a:buClr>
                <a:srgbClr val="FFFFFF"/>
              </a:buClr>
              <a:buSzPct val="45000"/>
            </a:pPr>
            <a:r>
              <a:rPr lang="en-GB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 </a:t>
            </a:r>
            <a:r>
              <a:rPr lang="en-GB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Hackivists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40000"/>
              </a:lnSpc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 Professional</a:t>
            </a:r>
            <a:r>
              <a:rPr lang="en-GB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 criminals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40000"/>
              </a:lnSpc>
              <a:buClr>
                <a:srgbClr val="FFFFFF"/>
              </a:buClr>
              <a:buSzPct val="45000"/>
            </a:pPr>
            <a:r>
              <a:rPr lang="en-GB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 </a:t>
            </a:r>
            <a:r>
              <a:rPr lang="en-GB" sz="4400" strike="sng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Chin</a:t>
            </a:r>
            <a:r>
              <a:rPr lang="en-GB" sz="4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Nation</a:t>
            </a:r>
            <a:r>
              <a:rPr lang="en-GB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 states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Software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1044313" y="2165957"/>
            <a:ext cx="7992000" cy="3227762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6000" spc="-1" dirty="0">
                <a:solidFill>
                  <a:srgbClr val="FFFFFF"/>
                </a:solidFill>
                <a:latin typeface="Ubuntu"/>
              </a:rPr>
              <a:t>The thing that actually delivers </a:t>
            </a:r>
            <a:r>
              <a:rPr lang="en-GB" sz="6000" spc="-1" dirty="0">
                <a:solidFill>
                  <a:srgbClr val="FF6600"/>
                </a:solidFill>
                <a:latin typeface="Ubuntu"/>
              </a:rPr>
              <a:t>value</a:t>
            </a:r>
            <a:r>
              <a:rPr lang="en-GB" sz="6000" spc="-1" dirty="0">
                <a:latin typeface="Ubuntu"/>
              </a:rPr>
              <a:t> </a:t>
            </a:r>
            <a:r>
              <a:rPr lang="en-GB" sz="6000" spc="-1" dirty="0">
                <a:solidFill>
                  <a:srgbClr val="FFFFFF"/>
                </a:solidFill>
                <a:latin typeface="Ubuntu"/>
              </a:rPr>
              <a:t>to your organisation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4900" spc="-1">
                <a:latin typeface="Ubuntu"/>
              </a:rPr>
              <a:t>Elevation of Privilege</a:t>
            </a:r>
            <a:endParaRPr/>
          </a:p>
        </p:txBody>
      </p:sp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1275841" y="1116000"/>
            <a:ext cx="7528320" cy="631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STRIDE</a:t>
            </a:r>
            <a:endParaRPr dirty="0"/>
          </a:p>
        </p:txBody>
      </p:sp>
      <p:sp>
        <p:nvSpPr>
          <p:cNvPr id="94" name="TextShape 2"/>
          <p:cNvSpPr txBox="1"/>
          <p:nvPr/>
        </p:nvSpPr>
        <p:spPr>
          <a:xfrm>
            <a:off x="1419383" y="1061967"/>
            <a:ext cx="7241860" cy="591599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>
              <a:lnSpc>
                <a:spcPct val="120000"/>
              </a:lnSpc>
              <a:buClr>
                <a:srgbClr val="FFFFFF"/>
              </a:buClr>
              <a:buSzPct val="45000"/>
            </a:pPr>
            <a:r>
              <a:rPr lang="en-GB" sz="5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Spoofing identity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120000"/>
              </a:lnSpc>
              <a:buClr>
                <a:srgbClr val="FFFFFF"/>
              </a:buClr>
              <a:buSzPct val="45000"/>
            </a:pPr>
            <a:r>
              <a:rPr lang="en-GB" sz="5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Tampering with data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120000"/>
              </a:lnSpc>
              <a:buClr>
                <a:srgbClr val="FFFFFF"/>
              </a:buClr>
              <a:buSzPct val="45000"/>
            </a:pPr>
            <a:r>
              <a:rPr lang="en-GB" sz="5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Repudiation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120000"/>
              </a:lnSpc>
              <a:buClr>
                <a:srgbClr val="FFFFFF"/>
              </a:buClr>
              <a:buSzPct val="45000"/>
            </a:pPr>
            <a:r>
              <a:rPr lang="en-GB" sz="5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cs typeface="Ubuntu"/>
              </a:rPr>
              <a:t>Information </a:t>
            </a:r>
            <a:r>
              <a:rPr lang="en-GB" sz="5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disclosure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120000"/>
              </a:lnSpc>
              <a:buClr>
                <a:srgbClr val="FFFFFF"/>
              </a:buClr>
              <a:buSzPct val="45000"/>
            </a:pPr>
            <a:r>
              <a:rPr lang="en-GB" sz="5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Denial of service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120000"/>
              </a:lnSpc>
              <a:buClr>
                <a:srgbClr val="FFFFFF"/>
              </a:buClr>
              <a:buSzPct val="45000"/>
            </a:pPr>
            <a:r>
              <a:rPr lang="en-GB" sz="5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Elevation of privilege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STRIDE EXAMPLES</a:t>
            </a:r>
            <a:endParaRPr dirty="0"/>
          </a:p>
        </p:txBody>
      </p:sp>
      <p:sp>
        <p:nvSpPr>
          <p:cNvPr id="96" name="TextShape 2"/>
          <p:cNvSpPr txBox="1"/>
          <p:nvPr/>
        </p:nvSpPr>
        <p:spPr>
          <a:xfrm>
            <a:off x="621999" y="1296000"/>
            <a:ext cx="8836628" cy="5356514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>
              <a:lnSpc>
                <a:spcPct val="200000"/>
              </a:lnSpc>
              <a:buClr>
                <a:srgbClr val="FFFFFF"/>
              </a:buClr>
              <a:buSzPct val="45000"/>
            </a:pPr>
            <a:r>
              <a:rPr lang="en-GB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Squatting on a socket or port used by an application</a:t>
            </a:r>
            <a:endParaRPr sz="1700"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200000"/>
              </a:lnSpc>
              <a:buClr>
                <a:srgbClr val="FFFFFF"/>
              </a:buClr>
              <a:buSzPct val="45000"/>
            </a:pPr>
            <a:r>
              <a:rPr lang="en-GB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Altering pricing in a product database</a:t>
            </a:r>
            <a:endParaRPr sz="1700"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200000"/>
              </a:lnSpc>
              <a:buClr>
                <a:srgbClr val="FFFFFF"/>
              </a:buClr>
              <a:buSzPct val="45000"/>
            </a:pPr>
            <a:r>
              <a:rPr lang="en-GB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Removing an </a:t>
            </a:r>
            <a:r>
              <a:rPr lang="en-GB" sz="28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attack </a:t>
            </a:r>
            <a:r>
              <a:rPr lang="en-GB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from unauthenticated local logs</a:t>
            </a:r>
            <a:endParaRPr sz="1700"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200000"/>
              </a:lnSpc>
              <a:buClr>
                <a:srgbClr val="FFFFFF"/>
              </a:buClr>
              <a:buSzPct val="45000"/>
            </a:pPr>
            <a:r>
              <a:rPr lang="en-GB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Reading unencrypted network traffic</a:t>
            </a:r>
            <a:endParaRPr sz="1700"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200000"/>
              </a:lnSpc>
              <a:buClr>
                <a:srgbClr val="FFFFFF"/>
              </a:buClr>
              <a:buSzPct val="45000"/>
            </a:pPr>
            <a:r>
              <a:rPr lang="en-GB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Running expensive queries</a:t>
            </a:r>
            <a:endParaRPr sz="1700" dirty="0">
              <a:solidFill>
                <a:srgbClr val="FFFFFF"/>
              </a:solidFill>
              <a:latin typeface="Ubuntu"/>
              <a:cs typeface="Ubuntu"/>
            </a:endParaRPr>
          </a:p>
          <a:p>
            <a:pPr>
              <a:lnSpc>
                <a:spcPct val="200000"/>
              </a:lnSpc>
              <a:buClr>
                <a:srgbClr val="FFFFFF"/>
              </a:buClr>
              <a:buSzPct val="45000"/>
            </a:pPr>
            <a:r>
              <a:rPr lang="en-GB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&amp;admin=1 </a:t>
            </a:r>
            <a:endParaRPr sz="1700"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2227632" y="1253306"/>
            <a:ext cx="5625362" cy="5709942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8800" spc="-1" dirty="0">
                <a:solidFill>
                  <a:srgbClr val="FFFFFF"/>
                </a:solidFill>
                <a:latin typeface="Ubuntu"/>
              </a:rPr>
              <a:t>Mitigate</a:t>
            </a:r>
            <a:endParaRPr sz="8800" dirty="0">
              <a:solidFill>
                <a:srgbClr val="FFFFFF"/>
              </a:solidFill>
            </a:endParaRPr>
          </a:p>
          <a:p>
            <a:pPr algn="ctr"/>
            <a:r>
              <a:rPr lang="en-GB" sz="8800" spc="-1" dirty="0">
                <a:solidFill>
                  <a:srgbClr val="FFFFFF"/>
                </a:solidFill>
                <a:latin typeface="Ubuntu"/>
              </a:rPr>
              <a:t>Eliminate</a:t>
            </a:r>
            <a:endParaRPr sz="8800" dirty="0">
              <a:solidFill>
                <a:srgbClr val="FFFFFF"/>
              </a:solidFill>
            </a:endParaRPr>
          </a:p>
          <a:p>
            <a:pPr algn="ctr"/>
            <a:r>
              <a:rPr lang="en-GB" sz="8800" spc="-1" dirty="0">
                <a:solidFill>
                  <a:srgbClr val="FFFFFF"/>
                </a:solidFill>
                <a:latin typeface="Ubuntu"/>
              </a:rPr>
              <a:t>Transfer</a:t>
            </a:r>
            <a:endParaRPr sz="8800" dirty="0">
              <a:solidFill>
                <a:srgbClr val="FFFFFF"/>
              </a:solidFill>
            </a:endParaRPr>
          </a:p>
          <a:p>
            <a:pPr algn="ctr"/>
            <a:r>
              <a:rPr lang="en-GB" sz="8800" spc="-1" dirty="0">
                <a:solidFill>
                  <a:srgbClr val="FFFFFF"/>
                </a:solidFill>
                <a:latin typeface="Ubuntu"/>
              </a:rPr>
              <a:t>Accept</a:t>
            </a:r>
            <a:endParaRPr sz="8800" dirty="0">
              <a:solidFill>
                <a:srgbClr val="FFFFFF"/>
              </a:solidFill>
            </a:endParaRPr>
          </a:p>
        </p:txBody>
      </p:sp>
      <p:sp>
        <p:nvSpPr>
          <p:cNvPr id="3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ACTIONS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40555" y="1574337"/>
            <a:ext cx="9199517" cy="526776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9500" spc="-1" dirty="0" smtClean="0">
                <a:solidFill>
                  <a:srgbClr val="FFFFFF"/>
                </a:solidFill>
                <a:latin typeface="Ubuntu"/>
              </a:rPr>
              <a:t>Measurement</a:t>
            </a:r>
          </a:p>
          <a:p>
            <a:pPr algn="ctr"/>
            <a:endParaRPr dirty="0">
              <a:solidFill>
                <a:srgbClr val="FFFFFF"/>
              </a:solidFill>
            </a:endParaRPr>
          </a:p>
          <a:p>
            <a:pPr algn="ctr"/>
            <a:r>
              <a:rPr lang="en-GB" sz="9500" spc="-1" dirty="0" smtClean="0">
                <a:solidFill>
                  <a:srgbClr val="FFFFFF"/>
                </a:solidFill>
                <a:latin typeface="Ubuntu"/>
              </a:rPr>
              <a:t>Validation</a:t>
            </a:r>
          </a:p>
          <a:p>
            <a:pPr algn="ctr"/>
            <a:endParaRPr dirty="0">
              <a:solidFill>
                <a:srgbClr val="FFFFFF"/>
              </a:solidFill>
            </a:endParaRPr>
          </a:p>
          <a:p>
            <a:pPr algn="ctr"/>
            <a:r>
              <a:rPr lang="en-GB" sz="9500" spc="-1" dirty="0">
                <a:solidFill>
                  <a:srgbClr val="FFFFFF"/>
                </a:solidFill>
                <a:latin typeface="Ubuntu"/>
              </a:rPr>
              <a:t>Keep up to date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GOOD JOB?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ag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7" y="1592572"/>
            <a:ext cx="9307515" cy="4374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4900" spc="-1">
                <a:latin typeface="Ubuntu"/>
              </a:rPr>
              <a:t>Waterfall</a:t>
            </a:r>
            <a:endParaRPr/>
          </a:p>
        </p:txBody>
      </p:sp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201600" y="1368001"/>
            <a:ext cx="9773640" cy="54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4900" spc="-1">
                <a:latin typeface="Ubuntu"/>
              </a:rPr>
              <a:t>Agile</a:t>
            </a:r>
            <a:endParaRPr/>
          </a:p>
        </p:txBody>
      </p:sp>
      <p:pic>
        <p:nvPicPr>
          <p:cNvPr id="102" name="Picture 101"/>
          <p:cNvPicPr/>
          <p:nvPr/>
        </p:nvPicPr>
        <p:blipFill>
          <a:blip r:embed="rId3"/>
          <a:stretch/>
        </p:blipFill>
        <p:spPr>
          <a:xfrm>
            <a:off x="216000" y="1149480"/>
            <a:ext cx="9739800" cy="57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oland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6" y="1861245"/>
            <a:ext cx="9354235" cy="3984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-24479" y="-35999"/>
            <a:ext cx="10293839" cy="761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1712160" y="92160"/>
            <a:ext cx="7108200" cy="742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374174" y="804239"/>
            <a:ext cx="9332276" cy="5951197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6600" spc="-1" dirty="0">
                <a:solidFill>
                  <a:srgbClr val="FFFFFF"/>
                </a:solidFill>
                <a:latin typeface="Ubuntu"/>
              </a:rPr>
              <a:t>Distributed </a:t>
            </a:r>
            <a:r>
              <a:rPr lang="en-GB" sz="6600" spc="-1" dirty="0" smtClean="0">
                <a:solidFill>
                  <a:srgbClr val="FFFFFF"/>
                </a:solidFill>
                <a:latin typeface="Ubuntu"/>
              </a:rPr>
              <a:t>developers</a:t>
            </a:r>
          </a:p>
          <a:p>
            <a:pPr algn="ctr"/>
            <a:endParaRPr lang="en-GB" sz="6600" spc="-1" dirty="0">
              <a:solidFill>
                <a:srgbClr val="FFFFFF"/>
              </a:solidFill>
              <a:latin typeface="Ubuntu"/>
            </a:endParaRPr>
          </a:p>
          <a:p>
            <a:pPr algn="ctr"/>
            <a:endParaRPr dirty="0">
              <a:solidFill>
                <a:srgbClr val="FFFFFF"/>
              </a:solidFill>
            </a:endParaRPr>
          </a:p>
          <a:p>
            <a:pPr algn="ctr"/>
            <a:r>
              <a:rPr lang="en-GB" sz="6600" spc="-1" dirty="0" smtClean="0">
                <a:solidFill>
                  <a:srgbClr val="FFFFFF"/>
                </a:solidFill>
                <a:latin typeface="Ubuntu"/>
              </a:rPr>
              <a:t>Convenient</a:t>
            </a:r>
          </a:p>
          <a:p>
            <a:pPr algn="ctr"/>
            <a:endParaRPr lang="en-GB" sz="6600" spc="-1" dirty="0">
              <a:solidFill>
                <a:srgbClr val="FFFFFF"/>
              </a:solidFill>
              <a:latin typeface="Ubuntu"/>
            </a:endParaRPr>
          </a:p>
          <a:p>
            <a:pPr algn="ctr"/>
            <a:endParaRPr dirty="0">
              <a:solidFill>
                <a:srgbClr val="FFFFFF"/>
              </a:solidFill>
            </a:endParaRPr>
          </a:p>
          <a:p>
            <a:pPr algn="ctr"/>
            <a:r>
              <a:rPr lang="en-GB" sz="6600" spc="-1" dirty="0">
                <a:solidFill>
                  <a:srgbClr val="FFFFFF"/>
                </a:solidFill>
                <a:latin typeface="Ubuntu"/>
              </a:rPr>
              <a:t>Self documenting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/>
          <p:nvPr/>
        </p:nvPicPr>
        <p:blipFill>
          <a:blip r:embed="rId3"/>
          <a:stretch/>
        </p:blipFill>
        <p:spPr>
          <a:xfrm>
            <a:off x="-701640" y="-47520"/>
            <a:ext cx="11483640" cy="765540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1026001" y="846001"/>
            <a:ext cx="8028000" cy="5832000"/>
          </a:xfrm>
          <a:prstGeom prst="rect">
            <a:avLst/>
          </a:prstGeom>
          <a:solidFill>
            <a:srgbClr val="111111">
              <a:alpha val="80000"/>
            </a:srgbClr>
          </a:solidFill>
          <a:ln>
            <a:solidFill>
              <a:srgbClr val="B2B2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TextShape 2"/>
          <p:cNvSpPr txBox="1"/>
          <p:nvPr/>
        </p:nvSpPr>
        <p:spPr>
          <a:xfrm>
            <a:off x="1494001" y="1314000"/>
            <a:ext cx="7092000" cy="489600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>
              <a:buClr>
                <a:srgbClr val="FFFFFF"/>
              </a:buClr>
              <a:buSzPct val="45000"/>
            </a:pPr>
            <a:r>
              <a:rPr lang="en-GB" sz="8000" spc="-1" dirty="0">
                <a:solidFill>
                  <a:srgbClr val="FFFFFF"/>
                </a:solidFill>
                <a:latin typeface="Ubuntu"/>
              </a:rPr>
              <a:t>R-Spec</a:t>
            </a:r>
            <a:endParaRPr dirty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r>
              <a:rPr lang="en-GB" sz="8000" spc="-1" dirty="0">
                <a:solidFill>
                  <a:srgbClr val="FFFFFF"/>
                </a:solidFill>
                <a:latin typeface="Ubuntu"/>
              </a:rPr>
              <a:t>Cucumber</a:t>
            </a:r>
            <a:endParaRPr dirty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r>
              <a:rPr lang="en-GB" sz="8000" spc="-1" dirty="0">
                <a:solidFill>
                  <a:srgbClr val="FFFFFF"/>
                </a:solidFill>
                <a:latin typeface="Ubuntu"/>
              </a:rPr>
              <a:t>BDD-Security</a:t>
            </a:r>
            <a:endParaRPr dirty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r>
              <a:rPr lang="en-GB" sz="8000" spc="-1" dirty="0">
                <a:solidFill>
                  <a:srgbClr val="FFFFFF"/>
                </a:solidFill>
                <a:latin typeface="Ubuntu"/>
              </a:rPr>
              <a:t>GAUNTLT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3996001" y="216000"/>
            <a:ext cx="2088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R-Spec</a:t>
            </a:r>
            <a:endParaRPr dirty="0"/>
          </a:p>
        </p:txBody>
      </p:sp>
      <p:sp>
        <p:nvSpPr>
          <p:cNvPr id="111" name="TextShape 2"/>
          <p:cNvSpPr txBox="1"/>
          <p:nvPr/>
        </p:nvSpPr>
        <p:spPr>
          <a:xfrm>
            <a:off x="144001" y="2155320"/>
            <a:ext cx="9834571" cy="4154489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# in spec/</a:t>
            </a:r>
            <a:r>
              <a:rPr lang="en-GB" sz="3200" spc="-1" dirty="0" err="1">
                <a:solidFill>
                  <a:srgbClr val="FFFFFF"/>
                </a:solidFill>
                <a:latin typeface="Ubuntu Mono"/>
                <a:cs typeface="Ubuntu Mono"/>
              </a:rPr>
              <a:t>calculator_spec.rb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 err="1">
                <a:solidFill>
                  <a:srgbClr val="FFFFFF"/>
                </a:solidFill>
                <a:latin typeface="Ubuntu Mono"/>
                <a:cs typeface="Ubuntu Mono"/>
              </a:rPr>
              <a:t>RSpec.describe</a:t>
            </a:r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Calculator do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describe '#add' do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  it 'returns the sum of its arguments' do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    expect(</a:t>
            </a:r>
            <a:r>
              <a:rPr lang="en-GB" sz="3200" spc="-1" dirty="0" err="1">
                <a:solidFill>
                  <a:srgbClr val="FFFFFF"/>
                </a:solidFill>
                <a:latin typeface="Ubuntu Mono"/>
                <a:cs typeface="Ubuntu Mono"/>
              </a:rPr>
              <a:t>Calculator.new.add</a:t>
            </a:r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(1, 2)).to </a:t>
            </a:r>
            <a:r>
              <a:rPr lang="en-GB" sz="3200" spc="-1" dirty="0" err="1">
                <a:solidFill>
                  <a:srgbClr val="FFFFFF"/>
                </a:solidFill>
                <a:latin typeface="Ubuntu Mono"/>
                <a:cs typeface="Ubuntu Mono"/>
              </a:rPr>
              <a:t>eq</a:t>
            </a:r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(3)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  end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end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end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430271" y="233280"/>
            <a:ext cx="3220083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Cucumber</a:t>
            </a:r>
            <a:endParaRPr dirty="0"/>
          </a:p>
        </p:txBody>
      </p:sp>
      <p:sp>
        <p:nvSpPr>
          <p:cNvPr id="113" name="TextShape 2"/>
          <p:cNvSpPr txBox="1"/>
          <p:nvPr/>
        </p:nvSpPr>
        <p:spPr>
          <a:xfrm>
            <a:off x="325429" y="1794629"/>
            <a:ext cx="9612825" cy="4424463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Feature: Refund item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Scenario: Jeff returns a faulty microwave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  Given Jeff has bought a microwave for $100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  And he has a receipt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  When he returns the microwave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rgbClr val="FFFFFF"/>
                </a:solidFill>
                <a:latin typeface="Ubuntu Mono"/>
                <a:cs typeface="Ubuntu Mono"/>
              </a:rPr>
              <a:t>    Then Jeff should be refunded $10</a:t>
            </a:r>
            <a:endParaRPr sz="2400" dirty="0">
              <a:solidFill>
                <a:srgbClr val="FFFFFF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2963693" y="145676"/>
            <a:ext cx="4153241" cy="93600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BDD-Security</a:t>
            </a:r>
            <a:endParaRPr dirty="0"/>
          </a:p>
        </p:txBody>
      </p:sp>
      <p:sp>
        <p:nvSpPr>
          <p:cNvPr id="115" name="TextShape 2"/>
          <p:cNvSpPr txBox="1"/>
          <p:nvPr/>
        </p:nvSpPr>
        <p:spPr>
          <a:xfrm>
            <a:off x="729691" y="2393648"/>
            <a:ext cx="8543326" cy="2847727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r>
              <a:rPr lang="en-GB" sz="2000" spc="-1" dirty="0">
                <a:solidFill>
                  <a:srgbClr val="FFFFFF"/>
                </a:solidFill>
                <a:latin typeface="Ubuntu Mono"/>
                <a:cs typeface="Ubuntu Mono"/>
              </a:rPr>
              <a:t>Scenario: Present the login form itself over an HTTPS connection</a:t>
            </a:r>
            <a:endParaRPr sz="20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000" spc="-1" dirty="0">
                <a:solidFill>
                  <a:srgbClr val="FFFFFF"/>
                </a:solidFill>
                <a:latin typeface="Ubuntu Mono"/>
                <a:cs typeface="Ubuntu Mono"/>
              </a:rPr>
              <a:t>Meta: @id </a:t>
            </a:r>
            <a:r>
              <a:rPr lang="en-GB" sz="2000" spc="-1" dirty="0" err="1">
                <a:solidFill>
                  <a:srgbClr val="FFFFFF"/>
                </a:solidFill>
                <a:latin typeface="Ubuntu Mono"/>
                <a:cs typeface="Ubuntu Mono"/>
              </a:rPr>
              <a:t>auth_login_form_over_ssl</a:t>
            </a:r>
            <a:r>
              <a:rPr lang="en-GB" sz="2000" spc="-1" dirty="0">
                <a:solidFill>
                  <a:srgbClr val="FFFFFF"/>
                </a:solidFill>
                <a:latin typeface="Ubuntu Mono"/>
                <a:cs typeface="Ubuntu Mono"/>
              </a:rPr>
              <a:t> @cwe-295-auth @</a:t>
            </a:r>
            <a:r>
              <a:rPr lang="en-GB" sz="2000" spc="-1" dirty="0" err="1">
                <a:solidFill>
                  <a:srgbClr val="FFFFFF"/>
                </a:solidFill>
                <a:latin typeface="Ubuntu Mono"/>
                <a:cs typeface="Ubuntu Mono"/>
              </a:rPr>
              <a:t>browser_only</a:t>
            </a:r>
            <a:endParaRPr sz="20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000" spc="-1" dirty="0">
                <a:solidFill>
                  <a:srgbClr val="FFFFFF"/>
                </a:solidFill>
                <a:latin typeface="Ubuntu Mono"/>
                <a:cs typeface="Ubuntu Mono"/>
              </a:rPr>
              <a:t>Given a new browser instance</a:t>
            </a:r>
            <a:endParaRPr sz="20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000" spc="-1" dirty="0">
                <a:solidFill>
                  <a:srgbClr val="FFFFFF"/>
                </a:solidFill>
                <a:latin typeface="Ubuntu Mono"/>
                <a:cs typeface="Ubuntu Mono"/>
              </a:rPr>
              <a:t>And the client/browser is configured to use an intercepting proxy</a:t>
            </a:r>
            <a:endParaRPr sz="20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000" spc="-1" dirty="0">
                <a:solidFill>
                  <a:srgbClr val="FFFFFF"/>
                </a:solidFill>
                <a:latin typeface="Ubuntu Mono"/>
                <a:cs typeface="Ubuntu Mono"/>
              </a:rPr>
              <a:t>And the proxy logs are cleared</a:t>
            </a:r>
            <a:endParaRPr sz="20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000" spc="-1" dirty="0">
                <a:solidFill>
                  <a:srgbClr val="FFFFFF"/>
                </a:solidFill>
                <a:latin typeface="Ubuntu Mono"/>
                <a:cs typeface="Ubuntu Mono"/>
              </a:rPr>
              <a:t>And the login page</a:t>
            </a:r>
            <a:endParaRPr sz="20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000" spc="-1" dirty="0">
                <a:solidFill>
                  <a:srgbClr val="FFFFFF"/>
                </a:solidFill>
                <a:latin typeface="Ubuntu Mono"/>
                <a:cs typeface="Ubuntu Mono"/>
              </a:rPr>
              <a:t>And the HTTP request-response containing the login form</a:t>
            </a:r>
            <a:endParaRPr sz="20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000" spc="-1" dirty="0">
                <a:solidFill>
                  <a:srgbClr val="FFFFFF"/>
                </a:solidFill>
                <a:latin typeface="Ubuntu Mono"/>
                <a:cs typeface="Ubuntu Mono"/>
              </a:rPr>
              <a:t>Then the protocol should be HTTPS</a:t>
            </a:r>
            <a:endParaRPr sz="2000" dirty="0">
              <a:solidFill>
                <a:srgbClr val="FFFFFF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692313" y="3275838"/>
            <a:ext cx="6696000" cy="100800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7200" spc="-1" dirty="0">
                <a:solidFill>
                  <a:srgbClr val="FFFFFF"/>
                </a:solidFill>
                <a:latin typeface="Ubuntu"/>
                <a:cs typeface="Ubuntu"/>
              </a:rPr>
              <a:t>To err is human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411382" y="144000"/>
            <a:ext cx="3257862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GAUNTLT</a:t>
            </a:r>
            <a:endParaRPr dirty="0"/>
          </a:p>
        </p:txBody>
      </p:sp>
      <p:sp>
        <p:nvSpPr>
          <p:cNvPr id="117" name="TextShape 2"/>
          <p:cNvSpPr txBox="1"/>
          <p:nvPr/>
        </p:nvSpPr>
        <p:spPr>
          <a:xfrm>
            <a:off x="216001" y="1006930"/>
            <a:ext cx="9576000" cy="6220119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# </a:t>
            </a:r>
            <a:r>
              <a:rPr lang="en-GB" sz="2200" spc="-1" dirty="0" err="1">
                <a:solidFill>
                  <a:srgbClr val="FFFFFF"/>
                </a:solidFill>
                <a:latin typeface="Ubuntu Mono"/>
                <a:cs typeface="Ubuntu Mono"/>
              </a:rPr>
              <a:t>nmap-simple.attack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Feature: simple </a:t>
            </a:r>
            <a:r>
              <a:rPr lang="en-GB" sz="2200" spc="-1" dirty="0" err="1">
                <a:solidFill>
                  <a:srgbClr val="FFFFFF"/>
                </a:solidFill>
                <a:latin typeface="Ubuntu Mono"/>
                <a:cs typeface="Ubuntu Mono"/>
              </a:rPr>
              <a:t>nmap</a:t>
            </a:r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attack to check for open ports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Background: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Given "</a:t>
            </a:r>
            <a:r>
              <a:rPr lang="en-GB" sz="2200" spc="-1" dirty="0" err="1">
                <a:solidFill>
                  <a:srgbClr val="FFFFFF"/>
                </a:solidFill>
                <a:latin typeface="Ubuntu Mono"/>
                <a:cs typeface="Ubuntu Mono"/>
              </a:rPr>
              <a:t>nmap</a:t>
            </a:r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" is installed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And the following profile: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  | name     | value       |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  | hostname | </a:t>
            </a:r>
            <a:r>
              <a:rPr lang="en-GB" sz="2200" spc="-1" dirty="0" err="1">
                <a:solidFill>
                  <a:srgbClr val="FFFFFF"/>
                </a:solidFill>
                <a:latin typeface="Ubuntu Mono"/>
                <a:cs typeface="Ubuntu Mono"/>
              </a:rPr>
              <a:t>example.com</a:t>
            </a:r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|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Scenario: Check standard web ports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When I launch an "</a:t>
            </a:r>
            <a:r>
              <a:rPr lang="en-GB" sz="2200" spc="-1" dirty="0" err="1">
                <a:solidFill>
                  <a:srgbClr val="FFFFFF"/>
                </a:solidFill>
                <a:latin typeface="Ubuntu Mono"/>
                <a:cs typeface="Ubuntu Mono"/>
              </a:rPr>
              <a:t>nmap</a:t>
            </a:r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" attack with: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  """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  </a:t>
            </a:r>
            <a:r>
              <a:rPr lang="en-GB" sz="2200" spc="-1" dirty="0" err="1">
                <a:solidFill>
                  <a:srgbClr val="FFFFFF"/>
                </a:solidFill>
                <a:latin typeface="Ubuntu Mono"/>
                <a:cs typeface="Ubuntu Mono"/>
              </a:rPr>
              <a:t>nmap</a:t>
            </a:r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-F &lt;hostname&gt;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  """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Then the output should match /80.tcp\</a:t>
            </a:r>
            <a:r>
              <a:rPr lang="en-GB" sz="2200" spc="-1" dirty="0" err="1">
                <a:solidFill>
                  <a:srgbClr val="FFFFFF"/>
                </a:solidFill>
                <a:latin typeface="Ubuntu Mono"/>
                <a:cs typeface="Ubuntu Mono"/>
              </a:rPr>
              <a:t>s+open</a:t>
            </a:r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Then the output should not match: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  """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  25\/</a:t>
            </a:r>
            <a:r>
              <a:rPr lang="en-GB" sz="2200" spc="-1" dirty="0" err="1">
                <a:solidFill>
                  <a:srgbClr val="FFFFFF"/>
                </a:solidFill>
                <a:latin typeface="Ubuntu Mono"/>
                <a:cs typeface="Ubuntu Mono"/>
              </a:rPr>
              <a:t>tcp</a:t>
            </a:r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\</a:t>
            </a:r>
            <a:r>
              <a:rPr lang="en-GB" sz="2200" spc="-1" dirty="0" err="1">
                <a:solidFill>
                  <a:srgbClr val="FFFFFF"/>
                </a:solidFill>
                <a:latin typeface="Ubuntu Mono"/>
                <a:cs typeface="Ubuntu Mono"/>
              </a:rPr>
              <a:t>s+open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2200" spc="-1" dirty="0">
                <a:solidFill>
                  <a:srgbClr val="FFFFFF"/>
                </a:solidFill>
                <a:latin typeface="Ubuntu Mono"/>
                <a:cs typeface="Ubuntu Mono"/>
              </a:rPr>
              <a:t>      """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/>
          <p:cNvPicPr/>
          <p:nvPr/>
        </p:nvPicPr>
        <p:blipFill>
          <a:blip r:embed="rId3"/>
          <a:stretch/>
        </p:blipFill>
        <p:spPr>
          <a:xfrm>
            <a:off x="-1148040" y="-252000"/>
            <a:ext cx="12376081" cy="8063999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198001" y="2916000"/>
            <a:ext cx="9684000" cy="1728000"/>
          </a:xfrm>
          <a:prstGeom prst="rect">
            <a:avLst/>
          </a:prstGeom>
          <a:solidFill>
            <a:srgbClr val="111111">
              <a:alpha val="80000"/>
            </a:srgbClr>
          </a:solidFill>
          <a:ln>
            <a:solidFill>
              <a:srgbClr val="B2B2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TextShape 2"/>
          <p:cNvSpPr txBox="1"/>
          <p:nvPr/>
        </p:nvSpPr>
        <p:spPr>
          <a:xfrm>
            <a:off x="348665" y="3205224"/>
            <a:ext cx="9382673" cy="1149553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5400" spc="-1" dirty="0">
                <a:solidFill>
                  <a:srgbClr val="FFFFFF"/>
                </a:solidFill>
                <a:latin typeface="Ubuntu"/>
              </a:rPr>
              <a:t>Code-driven threat modelling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216001" y="2664000"/>
            <a:ext cx="9504000" cy="216000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11500" spc="-1" dirty="0">
                <a:solidFill>
                  <a:srgbClr val="FFFFFF"/>
                </a:solidFill>
                <a:latin typeface="Ubuntu"/>
              </a:rPr>
              <a:t>“</a:t>
            </a:r>
            <a:r>
              <a:rPr lang="en-GB" sz="11500" spc="-1" dirty="0" err="1">
                <a:solidFill>
                  <a:srgbClr val="FFFFFF"/>
                </a:solidFill>
                <a:latin typeface="Ubuntu"/>
              </a:rPr>
              <a:t>ThreatSpec</a:t>
            </a:r>
            <a:r>
              <a:rPr lang="en-GB" sz="11500" spc="-1" dirty="0">
                <a:solidFill>
                  <a:srgbClr val="FFFFFF"/>
                </a:solidFill>
                <a:latin typeface="Ubuntu"/>
              </a:rPr>
              <a:t>”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91503" y="663318"/>
            <a:ext cx="8097619" cy="623304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>
              <a:buClr>
                <a:srgbClr val="FFFFFF"/>
              </a:buClr>
              <a:buSzPct val="45000"/>
            </a:pPr>
            <a:r>
              <a:rPr lang="en-GB" sz="8000" spc="-1" dirty="0">
                <a:solidFill>
                  <a:srgbClr val="FFFFFF"/>
                </a:solidFill>
                <a:latin typeface="Ubuntu"/>
              </a:rPr>
              <a:t>Components</a:t>
            </a:r>
            <a:endParaRPr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SzPct val="45000"/>
            </a:pPr>
            <a:r>
              <a:rPr lang="en-GB" sz="8000" spc="-1" dirty="0">
                <a:solidFill>
                  <a:srgbClr val="FFFFFF"/>
                </a:solidFill>
                <a:latin typeface="Ubuntu"/>
              </a:rPr>
              <a:t>Trust boundaries</a:t>
            </a:r>
            <a:endParaRPr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SzPct val="45000"/>
            </a:pPr>
            <a:r>
              <a:rPr lang="en-GB" sz="8000" spc="-1" dirty="0">
                <a:solidFill>
                  <a:srgbClr val="FFFFFF"/>
                </a:solidFill>
                <a:latin typeface="Ubuntu"/>
              </a:rPr>
              <a:t>Threats</a:t>
            </a:r>
            <a:endParaRPr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SzPct val="45000"/>
            </a:pPr>
            <a:r>
              <a:rPr lang="en-GB" sz="8000" spc="-1" dirty="0">
                <a:solidFill>
                  <a:srgbClr val="FFFFFF"/>
                </a:solidFill>
                <a:latin typeface="Ubuntu"/>
              </a:rPr>
              <a:t>Mitigations</a:t>
            </a:r>
            <a:endParaRPr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SzPct val="45000"/>
            </a:pPr>
            <a:r>
              <a:rPr lang="en-GB" sz="8000" spc="-1" dirty="0">
                <a:solidFill>
                  <a:srgbClr val="FFFFFF"/>
                </a:solidFill>
                <a:latin typeface="Ubuntu"/>
              </a:rPr>
              <a:t>Other stuff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3648" y="1007838"/>
            <a:ext cx="9173330" cy="554400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r>
              <a:rPr lang="en-GB" sz="4400" spc="-1" dirty="0">
                <a:solidFill>
                  <a:srgbClr val="00CCFF"/>
                </a:solidFill>
                <a:latin typeface="Ubuntu Mono"/>
                <a:cs typeface="Ubuntu Mono"/>
              </a:rPr>
              <a:t>Exposes</a:t>
            </a:r>
            <a:r>
              <a:rPr lang="en-GB" sz="4400" spc="-1" dirty="0">
                <a:solidFill>
                  <a:srgbClr val="B2B2B2"/>
                </a:solidFill>
                <a:latin typeface="Ubuntu Mono"/>
                <a:cs typeface="Ubuntu Mono"/>
              </a:rPr>
              <a:t> </a:t>
            </a:r>
            <a:r>
              <a:rPr lang="en-GB" sz="4400" spc="-1" dirty="0" err="1">
                <a:solidFill>
                  <a:srgbClr val="00FF66"/>
                </a:solidFill>
                <a:latin typeface="Ubuntu Mono"/>
                <a:cs typeface="Ubuntu Mono"/>
              </a:rPr>
              <a:t>WebApp:FileSystem</a:t>
            </a:r>
            <a:r>
              <a:rPr lang="en-GB" sz="4400" spc="-1" dirty="0">
                <a:solidFill>
                  <a:srgbClr val="B2B2B2"/>
                </a:solidFill>
                <a:latin typeface="Ubuntu Mono"/>
                <a:cs typeface="Ubuntu Mono"/>
              </a:rPr>
              <a:t> to </a:t>
            </a:r>
            <a:r>
              <a:rPr lang="en-GB" sz="4400" spc="-1" dirty="0">
                <a:solidFill>
                  <a:srgbClr val="FFFF66"/>
                </a:solidFill>
                <a:latin typeface="Ubuntu Mono"/>
                <a:cs typeface="Ubuntu Mono"/>
              </a:rPr>
              <a:t>arbitrary file writes</a:t>
            </a:r>
            <a:r>
              <a:rPr lang="en-GB" sz="4400" spc="-1" dirty="0">
                <a:solidFill>
                  <a:srgbClr val="B2B2B2"/>
                </a:solidFill>
                <a:latin typeface="Ubuntu Mono"/>
                <a:cs typeface="Ubuntu Mono"/>
              </a:rPr>
              <a:t> with </a:t>
            </a:r>
            <a:r>
              <a:rPr lang="en-GB" sz="4400" spc="-1" dirty="0">
                <a:solidFill>
                  <a:srgbClr val="FF6600"/>
                </a:solidFill>
                <a:latin typeface="Ubuntu Mono"/>
                <a:cs typeface="Ubuntu Mono"/>
              </a:rPr>
              <a:t>insufficient path validation</a:t>
            </a:r>
          </a:p>
          <a:p>
            <a:endParaRPr lang="en-GB" sz="4400" spc="-1" dirty="0">
              <a:solidFill>
                <a:srgbClr val="FF6600"/>
              </a:solidFill>
              <a:latin typeface="Ubuntu Mono"/>
              <a:cs typeface="Ubuntu Mono"/>
            </a:endParaRPr>
          </a:p>
          <a:p>
            <a:endParaRPr dirty="0">
              <a:latin typeface="Ubuntu Mono"/>
              <a:cs typeface="Ubuntu Mono"/>
            </a:endParaRPr>
          </a:p>
          <a:p>
            <a:endParaRPr dirty="0">
              <a:latin typeface="Ubuntu Mono"/>
              <a:cs typeface="Ubuntu Mono"/>
            </a:endParaRPr>
          </a:p>
          <a:p>
            <a:r>
              <a:rPr lang="en-GB" sz="4400" spc="-1" dirty="0">
                <a:solidFill>
                  <a:srgbClr val="00CCFF"/>
                </a:solidFill>
                <a:latin typeface="Ubuntu Mono"/>
                <a:cs typeface="Ubuntu Mono"/>
              </a:rPr>
              <a:t>Mitigates</a:t>
            </a:r>
            <a:r>
              <a:rPr lang="en-GB" sz="4400" spc="-1" dirty="0">
                <a:solidFill>
                  <a:srgbClr val="B2B2B2"/>
                </a:solidFill>
                <a:latin typeface="Ubuntu Mono"/>
                <a:cs typeface="Ubuntu Mono"/>
              </a:rPr>
              <a:t> </a:t>
            </a:r>
            <a:r>
              <a:rPr lang="en-GB" sz="4400" spc="-1" dirty="0" err="1">
                <a:solidFill>
                  <a:srgbClr val="00FF66"/>
                </a:solidFill>
                <a:latin typeface="Ubuntu Mono"/>
                <a:cs typeface="Ubuntu Mono"/>
              </a:rPr>
              <a:t>WebApp:FileSystem</a:t>
            </a:r>
            <a:r>
              <a:rPr lang="en-GB" sz="4400" spc="-1" dirty="0">
                <a:solidFill>
                  <a:srgbClr val="B2B2B2"/>
                </a:solidFill>
                <a:latin typeface="Ubuntu Mono"/>
                <a:cs typeface="Ubuntu Mono"/>
              </a:rPr>
              <a:t> against </a:t>
            </a:r>
            <a:r>
              <a:rPr lang="en-GB" sz="4400" spc="-1" dirty="0">
                <a:solidFill>
                  <a:srgbClr val="FFFF66"/>
                </a:solidFill>
                <a:latin typeface="Ubuntu Mono"/>
                <a:cs typeface="Ubuntu Mono"/>
              </a:rPr>
              <a:t>unauthorised access</a:t>
            </a:r>
            <a:r>
              <a:rPr lang="en-GB" sz="4400" spc="-1" dirty="0">
                <a:solidFill>
                  <a:srgbClr val="B2B2B2"/>
                </a:solidFill>
                <a:latin typeface="Ubuntu Mono"/>
                <a:cs typeface="Ubuntu Mono"/>
              </a:rPr>
              <a:t> with </a:t>
            </a:r>
            <a:r>
              <a:rPr lang="en-GB" sz="4400" spc="-1" dirty="0">
                <a:solidFill>
                  <a:srgbClr val="FF6600"/>
                </a:solidFill>
                <a:latin typeface="Ubuntu Mono"/>
                <a:cs typeface="Ubuntu Mono"/>
              </a:rPr>
              <a:t>strict file permissions</a:t>
            </a:r>
            <a:endParaRPr dirty="0"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12461" y="2111014"/>
            <a:ext cx="9404047" cy="2848133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dist"/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\s*(?:\/\/|\#)\s*</a:t>
            </a:r>
            <a:r>
              <a:rPr lang="en-GB" sz="4400" spc="-1" dirty="0">
                <a:solidFill>
                  <a:srgbClr val="00CCFF"/>
                </a:solidFill>
                <a:latin typeface="Ubuntu Mono"/>
                <a:cs typeface="Ubuntu Mono"/>
              </a:rPr>
              <a:t>Mitigates</a:t>
            </a:r>
            <a:r>
              <a:rPr lang="en-GB" sz="4400" spc="-1" dirty="0">
                <a:latin typeface="Ubuntu Mono"/>
                <a:cs typeface="Ubuntu Mono"/>
              </a:rPr>
              <a:t> </a:t>
            </a:r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(?&lt;</a:t>
            </a:r>
            <a:r>
              <a:rPr lang="en-GB" sz="4400" spc="-1" dirty="0">
                <a:solidFill>
                  <a:srgbClr val="00FF66"/>
                </a:solidFill>
                <a:latin typeface="Ubuntu Mono"/>
                <a:cs typeface="Ubuntu Mono"/>
              </a:rPr>
              <a:t>component</a:t>
            </a:r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&gt;.+?) </a:t>
            </a:r>
            <a:r>
              <a:rPr lang="en-GB" sz="4400" spc="-1" dirty="0">
                <a:solidFill>
                  <a:srgbClr val="B2B2B2"/>
                </a:solidFill>
                <a:latin typeface="Ubuntu Mono"/>
                <a:cs typeface="Ubuntu Mono"/>
              </a:rPr>
              <a:t>against</a:t>
            </a:r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 (?&lt;</a:t>
            </a:r>
            <a:r>
              <a:rPr lang="en-GB" sz="4400" spc="-1" dirty="0">
                <a:solidFill>
                  <a:srgbClr val="FFFF66"/>
                </a:solidFill>
                <a:latin typeface="Ubuntu Mono"/>
                <a:cs typeface="Ubuntu Mono"/>
              </a:rPr>
              <a:t>threat</a:t>
            </a:r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&gt;.+?) </a:t>
            </a:r>
            <a:r>
              <a:rPr lang="en-GB" sz="4400" spc="-1" dirty="0">
                <a:solidFill>
                  <a:srgbClr val="B2B2B2"/>
                </a:solidFill>
                <a:latin typeface="Ubuntu Mono"/>
                <a:cs typeface="Ubuntu Mono"/>
              </a:rPr>
              <a:t>with</a:t>
            </a:r>
            <a:r>
              <a:rPr lang="en-GB" sz="4400" spc="-1" dirty="0">
                <a:latin typeface="Ubuntu Mono"/>
                <a:cs typeface="Ubuntu Mono"/>
              </a:rPr>
              <a:t> </a:t>
            </a:r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(?&lt;</a:t>
            </a:r>
            <a:r>
              <a:rPr lang="en-GB" sz="4400" spc="-1" dirty="0">
                <a:solidFill>
                  <a:srgbClr val="FF6600"/>
                </a:solidFill>
                <a:latin typeface="Ubuntu Mono"/>
                <a:cs typeface="Ubuntu Mono"/>
              </a:rPr>
              <a:t>mitigation</a:t>
            </a:r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&gt;.+?)\s*(?:\</a:t>
            </a:r>
            <a:r>
              <a:rPr lang="en-GB" sz="4400" spc="-1" dirty="0">
                <a:solidFill>
                  <a:srgbClr val="FF0000"/>
                </a:solidFill>
                <a:latin typeface="Ubuntu Mono"/>
                <a:cs typeface="Ubuntu Mono"/>
              </a:rPr>
              <a:t>(</a:t>
            </a:r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(?&lt;</a:t>
            </a:r>
            <a:r>
              <a:rPr lang="en-GB" sz="4400" spc="-1" dirty="0">
                <a:solidFill>
                  <a:srgbClr val="FF0000"/>
                </a:solidFill>
                <a:latin typeface="Ubuntu Mono"/>
                <a:cs typeface="Ubuntu Mono"/>
              </a:rPr>
              <a:t>ref</a:t>
            </a:r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&gt;.*?)\</a:t>
            </a:r>
            <a:r>
              <a:rPr lang="en-GB" sz="4400" spc="-1" dirty="0">
                <a:solidFill>
                  <a:srgbClr val="FF0000"/>
                </a:solidFill>
                <a:latin typeface="Ubuntu Mono"/>
                <a:cs typeface="Ubuntu Mono"/>
              </a:rPr>
              <a:t>)</a:t>
            </a:r>
            <a:r>
              <a:rPr lang="en-GB" sz="4400" spc="-1" dirty="0">
                <a:solidFill>
                  <a:srgbClr val="FFFFFF"/>
                </a:solidFill>
                <a:latin typeface="Ubuntu Mono"/>
                <a:cs typeface="Ubuntu Mono"/>
              </a:rPr>
              <a:t>)?\s*$</a:t>
            </a:r>
            <a:endParaRPr dirty="0">
              <a:solidFill>
                <a:srgbClr val="FFFFFF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0" y="385922"/>
            <a:ext cx="10080625" cy="6787833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r>
              <a:rPr lang="en-GB" sz="1700" spc="-1" dirty="0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// </a:t>
            </a:r>
            <a:r>
              <a:rPr lang="en-GB" sz="1700" spc="-1" dirty="0" err="1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ThreatSpec</a:t>
            </a:r>
            <a:r>
              <a:rPr lang="en-GB" sz="1700" spc="-1" dirty="0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 TMv0.1 for </a:t>
            </a:r>
            <a:r>
              <a:rPr lang="en-GB" sz="1700" spc="-1" dirty="0" err="1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ExpandKey</a:t>
            </a:r>
            <a:endParaRPr lang="en-GB" sz="1700" spc="-1" dirty="0">
              <a:solidFill>
                <a:schemeClr val="accent6">
                  <a:lumMod val="75000"/>
                </a:schemeClr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// Mitigates </a:t>
            </a:r>
            <a:r>
              <a:rPr lang="en-GB" sz="1700" spc="-1" dirty="0" err="1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App:Crypto</a:t>
            </a:r>
            <a:r>
              <a:rPr lang="en-GB" sz="1700" spc="-1" dirty="0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 against Use of Password Hash With Insufficient Computational Effort (CWE-916) with PBKDF2 provided by standard package</a:t>
            </a:r>
          </a:p>
          <a:p>
            <a:r>
              <a:rPr lang="en-GB" sz="1700" spc="-1" dirty="0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// Mitigates </a:t>
            </a:r>
            <a:r>
              <a:rPr lang="en-GB" sz="1700" spc="-1" dirty="0" err="1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App:Crypto</a:t>
            </a:r>
            <a:r>
              <a:rPr lang="en-GB" sz="1700" spc="-1" dirty="0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 against Use of a One-Way Hash without a Salt (CWE-759) with salt create by function</a:t>
            </a:r>
          </a:p>
          <a:p>
            <a:r>
              <a:rPr lang="en-GB" sz="1700" spc="-1" dirty="0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// Mitigates </a:t>
            </a:r>
            <a:r>
              <a:rPr lang="en-GB" sz="1700" spc="-1" dirty="0" err="1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App:Crypto</a:t>
            </a:r>
            <a:r>
              <a:rPr lang="en-GB" sz="1700" spc="-1" dirty="0">
                <a:solidFill>
                  <a:schemeClr val="accent6">
                    <a:lumMod val="75000"/>
                  </a:schemeClr>
                </a:solidFill>
                <a:latin typeface="Ubuntu Mono"/>
                <a:cs typeface="Ubuntu Mono"/>
              </a:rPr>
              <a:t> against Use of a One-Way Hash with a Predictable Salt (CWE-760) with salt created with good PRNG</a:t>
            </a:r>
          </a:p>
          <a:p>
            <a:endParaRPr lang="en-GB" sz="1700" spc="-1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// </a:t>
            </a:r>
            <a:r>
              <a:rPr lang="en-GB" sz="1700" spc="-1" dirty="0" err="1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ExpandKey</a:t>
            </a:r>
            <a:r>
              <a:rPr lang="en-GB" sz="1700" spc="-1" dirty="0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 is an opinionated helper function to cryptographically expand a key using a 128 bit salt and PBKDF2.</a:t>
            </a:r>
          </a:p>
          <a:p>
            <a:r>
              <a:rPr lang="en-GB" sz="1700" spc="-1" dirty="0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// If the salt is of 0 length, it generates a new salt, and returns the expanded key and salt as byte arrays.</a:t>
            </a:r>
          </a:p>
          <a:p>
            <a:r>
              <a:rPr lang="en-GB" sz="1700" spc="-1" dirty="0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//</a:t>
            </a:r>
          </a:p>
          <a:p>
            <a:r>
              <a:rPr lang="en-GB" sz="1700" spc="-1" dirty="0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// A salt should only be provided as part of a decryption or verification process. When using </a:t>
            </a:r>
            <a:r>
              <a:rPr lang="en-GB" sz="1700" spc="-1" dirty="0" err="1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ExpandKey</a:t>
            </a:r>
            <a:r>
              <a:rPr lang="en-GB" sz="1700" spc="-1" dirty="0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 to create a new key, let </a:t>
            </a:r>
            <a:r>
              <a:rPr lang="en-GB" sz="1700" spc="-1" dirty="0" err="1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ExpandKey</a:t>
            </a:r>
            <a:r>
              <a:rPr lang="en-GB" sz="1700" spc="-1" dirty="0">
                <a:solidFill>
                  <a:schemeClr val="bg1">
                    <a:lumMod val="50000"/>
                  </a:schemeClr>
                </a:solidFill>
                <a:latin typeface="Ubuntu Mono"/>
                <a:cs typeface="Ubuntu Mono"/>
              </a:rPr>
              <a:t> generate the salt. This is to lessen the risk of a weak or non-unique salt being used.</a:t>
            </a:r>
          </a:p>
          <a:p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func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ExpandKey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(key, salt []byte) ([]byte, []byte, error) {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 if 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len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(salt) == 0 {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   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var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err error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   salt, err = 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RandomBytes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(16) // TODO Shouldn't be hardcoded 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i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guess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   if err != nil {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     return nil, nil, err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   }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 }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 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newKey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:= pbkdf2.Key(key, salt, 100000, 32, sha256.New)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 return 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newKey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, salt, nil</a:t>
            </a: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}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248782" y="263462"/>
            <a:ext cx="9583062" cy="7032752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r>
              <a:rPr lang="en-GB" sz="3200" spc="-1" dirty="0" err="1">
                <a:solidFill>
                  <a:schemeClr val="bg1"/>
                </a:solidFill>
                <a:latin typeface="Ubuntu Mono"/>
                <a:cs typeface="Ubuntu Mono"/>
              </a:rPr>
              <a:t>ThreatSpec</a:t>
            </a:r>
            <a:r>
              <a:rPr lang="en-GB" sz="3200" spc="-1" dirty="0">
                <a:solidFill>
                  <a:schemeClr val="bg1"/>
                </a:solidFill>
                <a:latin typeface="Ubuntu Mono"/>
                <a:cs typeface="Ubuntu Mono"/>
              </a:rPr>
              <a:t> TMv0.1 for </a:t>
            </a:r>
            <a:r>
              <a:rPr lang="en-GB" sz="3200" spc="-1" dirty="0" err="1">
                <a:solidFill>
                  <a:schemeClr val="bg1"/>
                </a:solidFill>
                <a:latin typeface="Ubuntu Mono"/>
                <a:cs typeface="Ubuntu Mono"/>
              </a:rPr>
              <a:t>ExpandKey</a:t>
            </a:r>
            <a:endParaRPr lang="en-GB" sz="3200" spc="-1" dirty="0">
              <a:solidFill>
                <a:schemeClr val="bg1"/>
              </a:solidFill>
              <a:latin typeface="Ubuntu Mono"/>
              <a:cs typeface="Ubuntu Mono"/>
            </a:endParaRPr>
          </a:p>
          <a:p>
            <a:endParaRPr lang="en-GB" sz="3200" spc="-1" dirty="0">
              <a:solidFill>
                <a:schemeClr val="bg1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chemeClr val="bg1"/>
                </a:solidFill>
                <a:latin typeface="Ubuntu Mono"/>
                <a:cs typeface="Ubuntu Mono"/>
              </a:rPr>
              <a:t>Mitigates </a:t>
            </a:r>
            <a:r>
              <a:rPr lang="en-GB" sz="3200" spc="-1" dirty="0" err="1">
                <a:solidFill>
                  <a:schemeClr val="bg1"/>
                </a:solidFill>
                <a:latin typeface="Ubuntu Mono"/>
                <a:cs typeface="Ubuntu Mono"/>
              </a:rPr>
              <a:t>App:Crypto</a:t>
            </a:r>
            <a:r>
              <a:rPr lang="en-GB" sz="3200" spc="-1" dirty="0">
                <a:solidFill>
                  <a:schemeClr val="bg1"/>
                </a:solidFill>
                <a:latin typeface="Ubuntu Mono"/>
                <a:cs typeface="Ubuntu Mono"/>
              </a:rPr>
              <a:t> against Use of Password Hash With Insufficient Computational Effort (CWE-916) with PBKDF2 provided by standard package</a:t>
            </a:r>
          </a:p>
          <a:p>
            <a:endParaRPr lang="en-GB" sz="3200" spc="-1" dirty="0">
              <a:solidFill>
                <a:schemeClr val="bg1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chemeClr val="bg1"/>
                </a:solidFill>
                <a:latin typeface="Ubuntu Mono"/>
                <a:cs typeface="Ubuntu Mono"/>
              </a:rPr>
              <a:t>Mitigates </a:t>
            </a:r>
            <a:r>
              <a:rPr lang="en-GB" sz="3200" spc="-1" dirty="0" err="1">
                <a:solidFill>
                  <a:schemeClr val="bg1"/>
                </a:solidFill>
                <a:latin typeface="Ubuntu Mono"/>
                <a:cs typeface="Ubuntu Mono"/>
              </a:rPr>
              <a:t>App:Crypto</a:t>
            </a:r>
            <a:r>
              <a:rPr lang="en-GB" sz="3200" spc="-1" dirty="0">
                <a:solidFill>
                  <a:schemeClr val="bg1"/>
                </a:solidFill>
                <a:latin typeface="Ubuntu Mono"/>
                <a:cs typeface="Ubuntu Mono"/>
              </a:rPr>
              <a:t> against Use of a One-Way Hash without a Salt (CWE-759) with salt create by function</a:t>
            </a:r>
          </a:p>
          <a:p>
            <a:endParaRPr lang="en-GB" sz="3200" spc="-1" dirty="0">
              <a:solidFill>
                <a:schemeClr val="bg1"/>
              </a:solidFill>
              <a:latin typeface="Ubuntu Mono"/>
              <a:cs typeface="Ubuntu Mono"/>
            </a:endParaRPr>
          </a:p>
          <a:p>
            <a:r>
              <a:rPr lang="en-GB" sz="3200" spc="-1" dirty="0">
                <a:solidFill>
                  <a:schemeClr val="bg1"/>
                </a:solidFill>
                <a:latin typeface="Ubuntu Mono"/>
                <a:cs typeface="Ubuntu Mono"/>
              </a:rPr>
              <a:t>Mitigates </a:t>
            </a:r>
            <a:r>
              <a:rPr lang="en-GB" sz="3200" spc="-1" dirty="0" err="1">
                <a:solidFill>
                  <a:schemeClr val="bg1"/>
                </a:solidFill>
                <a:latin typeface="Ubuntu Mono"/>
                <a:cs typeface="Ubuntu Mono"/>
              </a:rPr>
              <a:t>App:Crypto</a:t>
            </a:r>
            <a:r>
              <a:rPr lang="en-GB" sz="3200" spc="-1" dirty="0">
                <a:solidFill>
                  <a:schemeClr val="bg1"/>
                </a:solidFill>
                <a:latin typeface="Ubuntu Mono"/>
                <a:cs typeface="Ubuntu Mono"/>
              </a:rPr>
              <a:t> against Use of a One-Way Hash with a Predictable Salt (CWE-760) with salt created with good PRNG</a:t>
            </a:r>
          </a:p>
        </p:txBody>
      </p:sp>
    </p:spTree>
    <p:extLst>
      <p:ext uri="{BB962C8B-B14F-4D97-AF65-F5344CB8AC3E}">
        <p14:creationId xmlns:p14="http://schemas.microsoft.com/office/powerpoint/2010/main" val="1750681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265509" y="793409"/>
            <a:ext cx="9549608" cy="5972858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# 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ThreatSpec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Report for ...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# Analysis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* Functions found: 2771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* Functions covered: 4.11% (114)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* Functions tested: 6.14% (7)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# Components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## App Crypto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### Threat: Use of Insufficiently Random Values (CWE-330)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* Mitigation: standard package which uses secure implementation (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github.com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pki-io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core:crypto:RandomBytes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in ./_vendor/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src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github.com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pki-io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/core/crypto/helpers.go:74)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### Threat: Use of Password Hash With Insufficient Computational Effort (CWE-916)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* Mitigation: PBKDF2 provided by standard package (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github.com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pki-io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core:crypto:ExpandKey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in ./_vendor/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src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github.com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pki-io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/core/crypto/helpers.go:123)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### Threat: Use of a One-Way Hash without a Salt (CWE-759)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* Mitigation: salt create by function (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github.com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pki-io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core:crypto:ExpandKey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 in ./_vendor/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src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github.com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</a:t>
            </a:r>
            <a:r>
              <a:rPr lang="en-GB" sz="1700" spc="-1" dirty="0" err="1">
                <a:solidFill>
                  <a:srgbClr val="FFFFFF"/>
                </a:solidFill>
                <a:latin typeface="Ubuntu Mono"/>
                <a:cs typeface="Ubuntu Mono"/>
              </a:rPr>
              <a:t>pki-io</a:t>
            </a:r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/core/crypto/helpers.go:123)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### Threat: Use of a One-Way Hash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  <a:p>
            <a:r>
              <a:rPr lang="en-GB" sz="1700" spc="-1" dirty="0">
                <a:solidFill>
                  <a:srgbClr val="FFFFFF"/>
                </a:solidFill>
                <a:latin typeface="Ubuntu Mono"/>
                <a:cs typeface="Ubuntu Mono"/>
              </a:rPr>
              <a:t>* Mitigation: a Predictable Salt (CWE-760) with salt created with good PRNG</a:t>
            </a:r>
            <a:endParaRPr sz="1700" dirty="0">
              <a:solidFill>
                <a:srgbClr val="FFFFFF"/>
              </a:solidFill>
              <a:latin typeface="Ubuntu Mono"/>
              <a:cs typeface="Ubuntu Mono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376640" y="463680"/>
            <a:ext cx="9072000" cy="44532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TextShape 3"/>
          <p:cNvSpPr txBox="1"/>
          <p:nvPr/>
        </p:nvSpPr>
        <p:spPr>
          <a:xfrm>
            <a:off x="1077120" y="568440"/>
            <a:ext cx="9072000" cy="4453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1584000" y="360"/>
            <a:ext cx="6818400" cy="75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/>
          <p:nvPr/>
        </p:nvPicPr>
        <p:blipFill>
          <a:blip r:embed="rId3"/>
          <a:stretch/>
        </p:blipFill>
        <p:spPr>
          <a:xfrm>
            <a:off x="-390240" y="-89999"/>
            <a:ext cx="11478240" cy="76500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198001" y="5256001"/>
            <a:ext cx="9684000" cy="2250000"/>
          </a:xfrm>
          <a:prstGeom prst="rect">
            <a:avLst/>
          </a:prstGeom>
          <a:solidFill>
            <a:srgbClr val="111111">
              <a:alpha val="80000"/>
            </a:srgbClr>
          </a:solidFill>
          <a:ln>
            <a:solidFill>
              <a:srgbClr val="B2B2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TextShape 2"/>
          <p:cNvSpPr txBox="1"/>
          <p:nvPr/>
        </p:nvSpPr>
        <p:spPr>
          <a:xfrm>
            <a:off x="198001" y="5255999"/>
            <a:ext cx="9684000" cy="2303675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4400" spc="-1" dirty="0">
                <a:solidFill>
                  <a:srgbClr val="FFFFFF"/>
                </a:solidFill>
                <a:latin typeface="Ubuntu"/>
                <a:cs typeface="Ubuntu"/>
              </a:rPr>
              <a:t>To propagate error to all server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 algn="ctr"/>
            <a:r>
              <a:rPr lang="en-GB" sz="4400" spc="-1" dirty="0">
                <a:solidFill>
                  <a:srgbClr val="FFFFFF"/>
                </a:solidFill>
                <a:latin typeface="Ubuntu"/>
                <a:cs typeface="Ubuntu"/>
              </a:rPr>
              <a:t>in automatic way is #</a:t>
            </a:r>
            <a:r>
              <a:rPr lang="en-GB" sz="4400" spc="-1" dirty="0" err="1">
                <a:solidFill>
                  <a:srgbClr val="FFFFFF"/>
                </a:solidFill>
                <a:latin typeface="Ubuntu"/>
                <a:cs typeface="Ubuntu"/>
              </a:rPr>
              <a:t>devops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 algn="ctr"/>
            <a:endParaRPr dirty="0">
              <a:latin typeface="Ubuntu"/>
              <a:cs typeface="Ubuntu"/>
            </a:endParaRPr>
          </a:p>
          <a:p>
            <a:pPr algn="ctr"/>
            <a:r>
              <a:rPr lang="en-GB" sz="2800" spc="-1" dirty="0">
                <a:solidFill>
                  <a:srgbClr val="FF6600"/>
                </a:solidFill>
                <a:latin typeface="Ubuntu"/>
                <a:cs typeface="Ubuntu"/>
              </a:rPr>
              <a:t>@DEVOPS_BORAT</a:t>
            </a:r>
            <a:endParaRPr dirty="0">
              <a:latin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32620" y="2368698"/>
            <a:ext cx="9444365" cy="2580369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7200" spc="-1" dirty="0">
                <a:solidFill>
                  <a:srgbClr val="FFFFFF"/>
                </a:solidFill>
                <a:latin typeface="Ubuntu Mono"/>
                <a:cs typeface="Ubuntu Mono"/>
              </a:rPr>
              <a:t>$ </a:t>
            </a:r>
            <a:r>
              <a:rPr lang="en-GB" sz="7200" spc="-1" dirty="0" err="1">
                <a:solidFill>
                  <a:srgbClr val="FFFFFF"/>
                </a:solidFill>
                <a:latin typeface="Ubuntu Mono"/>
                <a:cs typeface="Ubuntu Mono"/>
              </a:rPr>
              <a:t>callgraph</a:t>
            </a:r>
            <a:r>
              <a:rPr lang="en-GB" sz="7200" spc="-1" dirty="0">
                <a:solidFill>
                  <a:srgbClr val="FFFFFF"/>
                </a:solidFill>
                <a:latin typeface="Ubuntu Mono"/>
                <a:cs typeface="Ubuntu Mono"/>
              </a:rPr>
              <a:t> *.go | </a:t>
            </a:r>
          </a:p>
          <a:p>
            <a:pPr algn="ctr"/>
            <a:r>
              <a:rPr lang="en-GB" sz="7200" spc="-1" dirty="0">
                <a:solidFill>
                  <a:srgbClr val="FFFFFF"/>
                </a:solidFill>
                <a:latin typeface="Ubuntu Mono"/>
                <a:cs typeface="Ubuntu Mono"/>
              </a:rPr>
              <a:t>./</a:t>
            </a:r>
            <a:r>
              <a:rPr lang="en-GB" sz="7200" spc="-1" dirty="0" err="1">
                <a:solidFill>
                  <a:srgbClr val="FFFFFF"/>
                </a:solidFill>
                <a:latin typeface="Ubuntu Mono"/>
                <a:cs typeface="Ubuntu Mono"/>
              </a:rPr>
              <a:t>threatspec.rb</a:t>
            </a:r>
            <a:r>
              <a:rPr lang="en-GB" sz="7200" spc="-1" dirty="0">
                <a:solidFill>
                  <a:srgbClr val="FFFFFF"/>
                </a:solidFill>
                <a:latin typeface="Ubuntu Mono"/>
                <a:cs typeface="Ubuntu Mono"/>
              </a:rPr>
              <a:t> *.go</a:t>
            </a:r>
            <a:endParaRPr sz="4000" dirty="0">
              <a:solidFill>
                <a:srgbClr val="FFFFFF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20160" y="1647918"/>
            <a:ext cx="10079641" cy="426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/>
          <p:nvPr/>
        </p:nvPicPr>
        <p:blipFill>
          <a:blip r:embed="rId3"/>
          <a:stretch/>
        </p:blipFill>
        <p:spPr>
          <a:xfrm>
            <a:off x="-6912000" y="216000"/>
            <a:ext cx="16909200" cy="715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528001" y="396000"/>
            <a:ext cx="3024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Workflow</a:t>
            </a:r>
            <a:endParaRPr dirty="0"/>
          </a:p>
        </p:txBody>
      </p:sp>
      <p:sp>
        <p:nvSpPr>
          <p:cNvPr id="132" name="TextShape 2"/>
          <p:cNvSpPr txBox="1"/>
          <p:nvPr/>
        </p:nvSpPr>
        <p:spPr>
          <a:xfrm>
            <a:off x="216000" y="2016001"/>
            <a:ext cx="9720000" cy="486828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r>
              <a:rPr lang="en-GB" sz="4000" spc="-1" dirty="0" err="1" smtClean="0">
                <a:solidFill>
                  <a:srgbClr val="FFFFFF"/>
                </a:solidFill>
                <a:latin typeface="Ubuntu"/>
                <a:cs typeface="Ubuntu"/>
              </a:rPr>
              <a:t>Devs</a:t>
            </a:r>
            <a:r>
              <a:rPr lang="en-GB" sz="4000" spc="-1" dirty="0" smtClean="0">
                <a:solidFill>
                  <a:srgbClr val="FFFFFF"/>
                </a:solidFill>
                <a:latin typeface="Ubuntu"/>
                <a:cs typeface="Ubuntu"/>
              </a:rPr>
              <a:t> write </a:t>
            </a:r>
            <a:r>
              <a:rPr lang="en-GB" sz="4000" spc="-1" dirty="0" err="1">
                <a:solidFill>
                  <a:srgbClr val="FFFFFF"/>
                </a:solidFill>
                <a:latin typeface="Ubuntu"/>
                <a:cs typeface="Ubuntu"/>
              </a:rPr>
              <a:t>ThreatSpec</a:t>
            </a:r>
            <a:r>
              <a:rPr lang="en-GB" sz="4000" spc="-1" dirty="0">
                <a:solidFill>
                  <a:srgbClr val="FFFFFF"/>
                </a:solidFill>
                <a:latin typeface="Ubuntu"/>
                <a:cs typeface="Ubuntu"/>
              </a:rPr>
              <a:t> as they write new functions and tests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r>
              <a:rPr lang="en-GB" sz="4000" spc="-1" dirty="0">
                <a:solidFill>
                  <a:srgbClr val="FFFFFF"/>
                </a:solidFill>
                <a:latin typeface="Ubuntu"/>
                <a:cs typeface="Ubuntu"/>
              </a:rPr>
              <a:t>Review by security or senior </a:t>
            </a:r>
            <a:r>
              <a:rPr lang="en-GB" sz="4000" spc="-1" dirty="0" err="1">
                <a:solidFill>
                  <a:srgbClr val="FFFFFF"/>
                </a:solidFill>
                <a:latin typeface="Ubuntu"/>
                <a:cs typeface="Ubuntu"/>
              </a:rPr>
              <a:t>devs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r>
              <a:rPr lang="en-GB" sz="4000" spc="-1" dirty="0">
                <a:solidFill>
                  <a:srgbClr val="FFFFFF"/>
                </a:solidFill>
                <a:latin typeface="Ubuntu"/>
                <a:cs typeface="Ubuntu"/>
              </a:rPr>
              <a:t>Review of generated reports and DFDs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/>
          <p:cNvPicPr/>
          <p:nvPr/>
        </p:nvPicPr>
        <p:blipFill>
          <a:blip r:embed="rId3"/>
          <a:stretch/>
        </p:blipFill>
        <p:spPr>
          <a:xfrm>
            <a:off x="175320" y="1224001"/>
            <a:ext cx="9825840" cy="5759999"/>
          </a:xfrm>
          <a:prstGeom prst="rect">
            <a:avLst/>
          </a:prstGeom>
          <a:ln>
            <a:noFill/>
          </a:ln>
        </p:spPr>
      </p:pic>
      <p:sp>
        <p:nvSpPr>
          <p:cNvPr id="134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4900" spc="-1">
                <a:solidFill>
                  <a:srgbClr val="000000"/>
                </a:solidFill>
                <a:latin typeface="Ubuntu"/>
              </a:rPr>
              <a:t>Code-Driven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328662" y="432001"/>
            <a:ext cx="3423301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Problems?</a:t>
            </a:r>
            <a:endParaRPr dirty="0"/>
          </a:p>
        </p:txBody>
      </p:sp>
      <p:sp>
        <p:nvSpPr>
          <p:cNvPr id="136" name="TextShape 2"/>
          <p:cNvSpPr txBox="1"/>
          <p:nvPr/>
        </p:nvSpPr>
        <p:spPr>
          <a:xfrm>
            <a:off x="757175" y="1923602"/>
            <a:ext cx="8566275" cy="4090518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>
              <a:buClr>
                <a:srgbClr val="FFFFFF"/>
              </a:buClr>
              <a:buSzPct val="45000"/>
            </a:pPr>
            <a:r>
              <a:rPr lang="en-GB" sz="4900" spc="-1" dirty="0">
                <a:solidFill>
                  <a:srgbClr val="FFFFFF"/>
                </a:solidFill>
                <a:latin typeface="Ubuntu"/>
              </a:rPr>
              <a:t>Starting point – rough </a:t>
            </a:r>
            <a:r>
              <a:rPr lang="en-GB" sz="4900" spc="-1" dirty="0" smtClean="0">
                <a:solidFill>
                  <a:srgbClr val="FFFFFF"/>
                </a:solidFill>
                <a:latin typeface="Ubuntu"/>
              </a:rPr>
              <a:t>DFD</a:t>
            </a:r>
          </a:p>
          <a:p>
            <a:pPr>
              <a:buClr>
                <a:srgbClr val="FFFFFF"/>
              </a:buClr>
              <a:buSzPct val="45000"/>
            </a:pPr>
            <a:endParaRPr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SzPct val="45000"/>
            </a:pPr>
            <a:r>
              <a:rPr lang="en-GB" sz="4900" spc="-1" dirty="0">
                <a:solidFill>
                  <a:srgbClr val="FFFFFF"/>
                </a:solidFill>
                <a:latin typeface="Ubuntu"/>
              </a:rPr>
              <a:t>Complexity of generated </a:t>
            </a:r>
            <a:r>
              <a:rPr lang="en-GB" sz="4900" spc="-1" dirty="0" smtClean="0">
                <a:solidFill>
                  <a:srgbClr val="FFFFFF"/>
                </a:solidFill>
                <a:latin typeface="Ubuntu"/>
              </a:rPr>
              <a:t>DFD</a:t>
            </a:r>
          </a:p>
          <a:p>
            <a:pPr>
              <a:buClr>
                <a:srgbClr val="FFFFFF"/>
              </a:buClr>
              <a:buSzPct val="45000"/>
            </a:pPr>
            <a:endParaRPr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SzPct val="45000"/>
            </a:pPr>
            <a:r>
              <a:rPr lang="en-GB" sz="4900" spc="-1" dirty="0">
                <a:solidFill>
                  <a:srgbClr val="FFFFFF"/>
                </a:solidFill>
                <a:latin typeface="Ubuntu"/>
              </a:rPr>
              <a:t>External libraries </a:t>
            </a:r>
            <a:r>
              <a:rPr lang="en-GB" sz="4900" spc="-1" dirty="0" err="1" smtClean="0">
                <a:solidFill>
                  <a:srgbClr val="FFFFFF"/>
                </a:solidFill>
                <a:latin typeface="Ubuntu"/>
              </a:rPr>
              <a:t>etc</a:t>
            </a:r>
            <a:endParaRPr lang="en-GB" sz="4900" spc="-1" dirty="0" smtClean="0">
              <a:solidFill>
                <a:srgbClr val="FFFFFF"/>
              </a:solidFill>
              <a:latin typeface="Ubuntu"/>
            </a:endParaRPr>
          </a:p>
          <a:p>
            <a:pPr>
              <a:buClr>
                <a:srgbClr val="FFFFFF"/>
              </a:buClr>
              <a:buSzPct val="45000"/>
            </a:pPr>
            <a:endParaRPr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SzPct val="45000"/>
            </a:pPr>
            <a:r>
              <a:rPr lang="en-GB" sz="4900" spc="-1" dirty="0">
                <a:solidFill>
                  <a:srgbClr val="FFFFFF"/>
                </a:solidFill>
                <a:latin typeface="Ubuntu"/>
              </a:rPr>
              <a:t>Dynamic call flows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2754001" y="422641"/>
            <a:ext cx="4572000" cy="87336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chemeClr val="accent6">
                    <a:lumMod val="75000"/>
                  </a:schemeClr>
                </a:solidFill>
                <a:latin typeface="Ubuntu"/>
              </a:rPr>
              <a:t>The good stuff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20219" y="2240279"/>
            <a:ext cx="9040186" cy="4121794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>
              <a:lnSpc>
                <a:spcPct val="100000"/>
              </a:lnSpc>
            </a:pPr>
            <a:r>
              <a:rPr lang="en-GB" sz="49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Dev</a:t>
            </a:r>
            <a:r>
              <a:rPr lang="en-GB" sz="49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 and Sec working together</a:t>
            </a:r>
            <a:endParaRPr sz="4900" dirty="0">
              <a:solidFill>
                <a:srgbClr val="FFFFFF"/>
              </a:solidFill>
              <a:latin typeface="Ubuntu"/>
              <a:cs typeface="Ubuntu"/>
            </a:endParaRPr>
          </a:p>
          <a:p>
            <a:pPr algn="ctr">
              <a:lnSpc>
                <a:spcPct val="100000"/>
              </a:lnSpc>
            </a:pPr>
            <a:endParaRPr sz="4900" dirty="0">
              <a:solidFill>
                <a:srgbClr val="FFFFFF"/>
              </a:solidFill>
              <a:latin typeface="Ubuntu"/>
              <a:cs typeface="Ubuntu"/>
            </a:endParaRPr>
          </a:p>
          <a:p>
            <a:pPr algn="ctr">
              <a:lnSpc>
                <a:spcPct val="100000"/>
              </a:lnSpc>
            </a:pPr>
            <a:r>
              <a:rPr lang="en-GB" sz="49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Bigger picture</a:t>
            </a:r>
            <a:endParaRPr sz="4900" dirty="0">
              <a:solidFill>
                <a:srgbClr val="FFFFFF"/>
              </a:solidFill>
              <a:latin typeface="Ubuntu"/>
              <a:cs typeface="Ubuntu"/>
            </a:endParaRPr>
          </a:p>
          <a:p>
            <a:pPr algn="ctr">
              <a:lnSpc>
                <a:spcPct val="100000"/>
              </a:lnSpc>
            </a:pPr>
            <a:r>
              <a:rPr lang="en-GB" sz="49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 </a:t>
            </a:r>
            <a:endParaRPr sz="4900" dirty="0">
              <a:solidFill>
                <a:srgbClr val="FFFFFF"/>
              </a:solidFill>
              <a:latin typeface="Ubuntu"/>
              <a:cs typeface="Ubuntu"/>
            </a:endParaRPr>
          </a:p>
          <a:p>
            <a:pPr algn="ctr">
              <a:lnSpc>
                <a:spcPct val="100000"/>
              </a:lnSpc>
            </a:pPr>
            <a:r>
              <a:rPr lang="en-GB" sz="49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  <a:cs typeface="Ubuntu"/>
              </a:rPr>
              <a:t>Model and code in sync</a:t>
            </a:r>
            <a:endParaRPr sz="4900"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6480" y="-46800"/>
            <a:ext cx="10272961" cy="765396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198001" y="2916000"/>
            <a:ext cx="9684000" cy="1728000"/>
          </a:xfrm>
          <a:prstGeom prst="rect">
            <a:avLst/>
          </a:prstGeom>
          <a:solidFill>
            <a:srgbClr val="111111">
              <a:alpha val="80000"/>
            </a:srgbClr>
          </a:solidFill>
          <a:ln>
            <a:solidFill>
              <a:srgbClr val="B2B2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TextShape 2"/>
          <p:cNvSpPr txBox="1"/>
          <p:nvPr/>
        </p:nvSpPr>
        <p:spPr>
          <a:xfrm>
            <a:off x="3069001" y="3421800"/>
            <a:ext cx="3942000" cy="71676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400" spc="-1" dirty="0">
                <a:solidFill>
                  <a:srgbClr val="FFFFFF"/>
                </a:solidFill>
                <a:latin typeface="Ubuntu"/>
              </a:rPr>
              <a:t>In conclusion...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32747" y="906847"/>
            <a:ext cx="9415130" cy="5745981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Threat modelling is </a:t>
            </a:r>
            <a:r>
              <a:rPr lang="en-GB" sz="4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awesome</a:t>
            </a:r>
          </a:p>
          <a:p>
            <a:pPr algn="ctr">
              <a:buClr>
                <a:srgbClr val="FFFFFF"/>
              </a:buClr>
              <a:buSzPct val="45000"/>
            </a:pPr>
            <a:endParaRPr lang="en-GB" sz="1700" dirty="0" smtClean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endParaRPr sz="1700" dirty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You should probably be doing </a:t>
            </a:r>
            <a:r>
              <a:rPr lang="en-GB" sz="4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it</a:t>
            </a:r>
          </a:p>
          <a:p>
            <a:pPr algn="ctr">
              <a:buClr>
                <a:srgbClr val="FFFFFF"/>
              </a:buClr>
              <a:buSzPct val="45000"/>
            </a:pPr>
            <a:endParaRPr lang="en-GB" sz="1700" dirty="0" smtClean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endParaRPr sz="1700" dirty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Get people </a:t>
            </a:r>
            <a:r>
              <a:rPr lang="en-GB" sz="4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involved</a:t>
            </a:r>
          </a:p>
          <a:p>
            <a:pPr algn="ctr">
              <a:buClr>
                <a:srgbClr val="FFFFFF"/>
              </a:buClr>
              <a:buSzPct val="45000"/>
            </a:pPr>
            <a:endParaRPr lang="en-GB" sz="1700" dirty="0" smtClean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endParaRPr sz="1700" dirty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Find an approach that works for </a:t>
            </a:r>
            <a:r>
              <a:rPr lang="en-GB" sz="4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you</a:t>
            </a:r>
          </a:p>
          <a:p>
            <a:pPr algn="ctr">
              <a:buClr>
                <a:srgbClr val="FFFFFF"/>
              </a:buClr>
              <a:buSzPct val="45000"/>
            </a:pPr>
            <a:endParaRPr lang="en-GB" sz="1700" dirty="0" smtClean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endParaRPr sz="1700" dirty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ct val="45000"/>
            </a:pPr>
            <a:r>
              <a:rPr lang="en-GB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Code-driven threat modelling may work</a:t>
            </a:r>
            <a:endParaRPr sz="1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/>
          <p:cNvPicPr/>
          <p:nvPr/>
        </p:nvPicPr>
        <p:blipFill>
          <a:blip r:embed="rId4"/>
          <a:stretch/>
        </p:blipFill>
        <p:spPr>
          <a:xfrm>
            <a:off x="-191880" y="-308520"/>
            <a:ext cx="10464120" cy="817740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198001" y="180000"/>
            <a:ext cx="9684000" cy="1728000"/>
          </a:xfrm>
          <a:prstGeom prst="rect">
            <a:avLst/>
          </a:prstGeom>
          <a:solidFill>
            <a:srgbClr val="111111">
              <a:alpha val="80000"/>
            </a:srgbClr>
          </a:solidFill>
          <a:ln>
            <a:solidFill>
              <a:srgbClr val="B2B2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TextShape 2"/>
          <p:cNvSpPr txBox="1"/>
          <p:nvPr/>
        </p:nvSpPr>
        <p:spPr>
          <a:xfrm>
            <a:off x="3388680" y="685800"/>
            <a:ext cx="3303000" cy="71676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400" spc="-1" dirty="0">
                <a:solidFill>
                  <a:srgbClr val="FFFFFF"/>
                </a:solidFill>
                <a:latin typeface="Ubuntu"/>
              </a:rPr>
              <a:t>The future?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001" y="2592000"/>
            <a:ext cx="9684000" cy="4896000"/>
            <a:chOff x="198000" y="2592000"/>
            <a:chExt cx="9684000" cy="4896000"/>
          </a:xfrm>
        </p:grpSpPr>
        <p:sp>
          <p:nvSpPr>
            <p:cNvPr id="155" name="CustomShape 3"/>
            <p:cNvSpPr/>
            <p:nvPr/>
          </p:nvSpPr>
          <p:spPr>
            <a:xfrm>
              <a:off x="198000" y="2592000"/>
              <a:ext cx="9684000" cy="4896000"/>
            </a:xfrm>
            <a:prstGeom prst="rect">
              <a:avLst/>
            </a:prstGeom>
            <a:solidFill>
              <a:srgbClr val="111111">
                <a:alpha val="80000"/>
              </a:srgbClr>
            </a:solidFill>
            <a:ln>
              <a:solidFill>
                <a:srgbClr val="B2B2B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TextShape 4"/>
            <p:cNvSpPr txBox="1"/>
            <p:nvPr/>
          </p:nvSpPr>
          <p:spPr>
            <a:xfrm>
              <a:off x="614431" y="3024000"/>
              <a:ext cx="8851138" cy="3960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>
                <a:lnSpc>
                  <a:spcPct val="120000"/>
                </a:lnSpc>
              </a:pPr>
              <a:r>
                <a:rPr lang="en-GB" sz="6600" spc="-1" dirty="0">
                  <a:latin typeface="Ubuntu"/>
                </a:rPr>
                <a:t> </a:t>
              </a:r>
              <a:r>
                <a:rPr lang="en-GB" sz="6600" spc="-1" dirty="0">
                  <a:solidFill>
                    <a:srgbClr val="FFFFFF"/>
                  </a:solidFill>
                  <a:latin typeface="Ubuntu"/>
                </a:rPr>
                <a:t>Improvements</a:t>
              </a:r>
              <a:endParaRPr dirty="0">
                <a:solidFill>
                  <a:srgbClr val="FFFFFF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en-GB" sz="6600" spc="-1" dirty="0">
                  <a:solidFill>
                    <a:srgbClr val="FFFFFF"/>
                  </a:solidFill>
                  <a:latin typeface="Ubuntu"/>
                </a:rPr>
                <a:t> Ceremony</a:t>
              </a:r>
              <a:endParaRPr dirty="0">
                <a:solidFill>
                  <a:srgbClr val="FFFFFF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en-GB" sz="6600" spc="-1" dirty="0">
                  <a:solidFill>
                    <a:srgbClr val="FFFFFF"/>
                  </a:solidFill>
                  <a:latin typeface="Ubuntu"/>
                </a:rPr>
                <a:t> Infrastructure as code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-2448000" y="720"/>
            <a:ext cx="13291560" cy="755928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198001" y="2916000"/>
            <a:ext cx="9684000" cy="1728000"/>
          </a:xfrm>
          <a:prstGeom prst="rect">
            <a:avLst/>
          </a:prstGeom>
          <a:solidFill>
            <a:srgbClr val="111111">
              <a:alpha val="80000"/>
            </a:srgbClr>
          </a:solidFill>
          <a:ln>
            <a:solidFill>
              <a:srgbClr val="B2B2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TextShape 2"/>
          <p:cNvSpPr txBox="1"/>
          <p:nvPr/>
        </p:nvSpPr>
        <p:spPr>
          <a:xfrm>
            <a:off x="1242001" y="3108420"/>
            <a:ext cx="7596000" cy="134316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400" spc="-1" dirty="0">
                <a:solidFill>
                  <a:srgbClr val="FFFFFF"/>
                </a:solidFill>
                <a:latin typeface="Ubuntu"/>
                <a:cs typeface="Ubuntu"/>
              </a:rPr>
              <a:t>Systematic identification of threats and actions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39182" y="3063865"/>
            <a:ext cx="8602261" cy="1505861"/>
          </a:xfrm>
        </p:spPr>
        <p:txBody>
          <a:bodyPr anchor="ctr"/>
          <a:lstStyle/>
          <a:p>
            <a:r>
              <a:rPr lang="en-US" sz="9600" dirty="0" err="1" smtClean="0">
                <a:latin typeface="Tahoma"/>
                <a:cs typeface="Tahoma"/>
              </a:rPr>
              <a:t>threatspec.org</a:t>
            </a:r>
            <a:endParaRPr lang="en-US" sz="6000" dirty="0">
              <a:latin typeface="Tahoma"/>
              <a:cs typeface="Tahom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8499" y="6101355"/>
            <a:ext cx="860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ahoma"/>
                <a:cs typeface="Tahoma"/>
              </a:rPr>
              <a:t>Image </a:t>
            </a:r>
            <a:r>
              <a:rPr lang="en-US" sz="2400" dirty="0">
                <a:solidFill>
                  <a:schemeClr val="bg1"/>
                </a:solidFill>
                <a:latin typeface="Tahoma"/>
                <a:cs typeface="Tahoma"/>
              </a:rPr>
              <a:t>credits available at http://</a:t>
            </a:r>
            <a:r>
              <a:rPr lang="en-US" sz="2400" dirty="0" err="1">
                <a:solidFill>
                  <a:schemeClr val="bg1"/>
                </a:solidFill>
                <a:latin typeface="Tahoma"/>
                <a:cs typeface="Tahoma"/>
              </a:rPr>
              <a:t>threatspec.org</a:t>
            </a:r>
            <a:r>
              <a:rPr lang="en-US" sz="2400" dirty="0">
                <a:solidFill>
                  <a:schemeClr val="bg1"/>
                </a:solidFill>
                <a:latin typeface="Tahoma"/>
                <a:cs typeface="Tahoma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Tahoma"/>
                <a:cs typeface="Tahoma"/>
              </a:rPr>
              <a:t>credits.html</a:t>
            </a:r>
            <a:endParaRPr lang="en-US" sz="24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0686" y="4893498"/>
            <a:ext cx="4071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  <a:latin typeface="Tahoma"/>
                <a:cs typeface="Tahoma"/>
              </a:rPr>
              <a:t>Thank</a:t>
            </a:r>
            <a:r>
              <a:rPr lang="en-US" sz="5400" dirty="0" smtClean="0">
                <a:solidFill>
                  <a:srgbClr val="FFFFFF"/>
                </a:solidFill>
                <a:latin typeface="Ubuntu"/>
                <a:cs typeface="Ubuntu"/>
              </a:rPr>
              <a:t> You</a:t>
            </a:r>
            <a:endParaRPr lang="en-US" sz="5400"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67765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/>
          <p:nvPr/>
        </p:nvPicPr>
        <p:blipFill>
          <a:blip r:embed="rId3"/>
          <a:stretch/>
        </p:blipFill>
        <p:spPr>
          <a:xfrm>
            <a:off x="-657720" y="-33839"/>
            <a:ext cx="11395800" cy="7628039"/>
          </a:xfrm>
          <a:prstGeom prst="rect">
            <a:avLst/>
          </a:prstGeom>
          <a:ln>
            <a:noFill/>
          </a:ln>
        </p:spPr>
      </p:pic>
      <p:sp>
        <p:nvSpPr>
          <p:cNvPr id="55" name="CustomShape 1"/>
          <p:cNvSpPr/>
          <p:nvPr/>
        </p:nvSpPr>
        <p:spPr>
          <a:xfrm>
            <a:off x="198001" y="5490000"/>
            <a:ext cx="9684000" cy="2016000"/>
          </a:xfrm>
          <a:prstGeom prst="rect">
            <a:avLst/>
          </a:prstGeom>
          <a:solidFill>
            <a:srgbClr val="111111">
              <a:alpha val="80000"/>
            </a:srgbClr>
          </a:solidFill>
          <a:ln>
            <a:solidFill>
              <a:srgbClr val="B2B2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TextShape 2"/>
          <p:cNvSpPr txBox="1"/>
          <p:nvPr/>
        </p:nvSpPr>
        <p:spPr>
          <a:xfrm>
            <a:off x="232921" y="5826600"/>
            <a:ext cx="9614160" cy="134316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400" spc="-1" dirty="0">
                <a:solidFill>
                  <a:srgbClr val="FFFFFF"/>
                </a:solidFill>
                <a:latin typeface="Ubuntu"/>
              </a:rPr>
              <a:t>Build better and more robust systems and services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288001" y="4752000"/>
            <a:ext cx="9504000" cy="259596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4400" spc="-1" dirty="0">
                <a:solidFill>
                  <a:srgbClr val="FFFFFF"/>
                </a:solidFill>
                <a:latin typeface="Ubuntu"/>
              </a:rPr>
              <a:t>Threat </a:t>
            </a:r>
            <a:r>
              <a:rPr lang="en-GB" sz="4400" spc="-1" dirty="0" err="1">
                <a:solidFill>
                  <a:srgbClr val="FFFFFF"/>
                </a:solidFill>
                <a:latin typeface="Ubuntu"/>
              </a:rPr>
              <a:t>Modeling</a:t>
            </a:r>
            <a:r>
              <a:rPr lang="en-GB" sz="4400" spc="-1" dirty="0">
                <a:solidFill>
                  <a:srgbClr val="FFFFFF"/>
                </a:solidFill>
                <a:latin typeface="Ubuntu"/>
              </a:rPr>
              <a:t>: </a:t>
            </a:r>
            <a:endParaRPr dirty="0">
              <a:solidFill>
                <a:srgbClr val="FFFFFF"/>
              </a:solidFill>
            </a:endParaRPr>
          </a:p>
          <a:p>
            <a:pPr algn="ctr"/>
            <a:r>
              <a:rPr lang="en-GB" sz="4400" spc="-1" dirty="0">
                <a:solidFill>
                  <a:srgbClr val="FFFFFF"/>
                </a:solidFill>
                <a:latin typeface="Ubuntu"/>
              </a:rPr>
              <a:t>Designing for Security</a:t>
            </a:r>
            <a:endParaRPr dirty="0">
              <a:solidFill>
                <a:srgbClr val="FFFFFF"/>
              </a:solidFill>
            </a:endParaRPr>
          </a:p>
          <a:p>
            <a:pPr algn="ctr"/>
            <a:endParaRPr dirty="0">
              <a:solidFill>
                <a:srgbClr val="FFFFFF"/>
              </a:solidFill>
            </a:endParaRPr>
          </a:p>
          <a:p>
            <a:pPr algn="ctr"/>
            <a:r>
              <a:rPr lang="en-GB" sz="4400" spc="-1" dirty="0">
                <a:solidFill>
                  <a:srgbClr val="FFFFFF"/>
                </a:solidFill>
                <a:latin typeface="Ubuntu"/>
              </a:rPr>
              <a:t>Adam </a:t>
            </a:r>
            <a:r>
              <a:rPr lang="en-GB" sz="4400" spc="-1" dirty="0" err="1">
                <a:solidFill>
                  <a:srgbClr val="FFFFFF"/>
                </a:solidFill>
                <a:latin typeface="Ubuntu"/>
              </a:rPr>
              <a:t>Shostack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3" name="Picture 72"/>
          <p:cNvPicPr/>
          <p:nvPr/>
        </p:nvPicPr>
        <p:blipFill>
          <a:blip r:embed="rId3"/>
          <a:stretch/>
        </p:blipFill>
        <p:spPr>
          <a:xfrm>
            <a:off x="3378240" y="288001"/>
            <a:ext cx="3323880" cy="417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3528313" y="180000"/>
            <a:ext cx="3024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 anchor="ctr"/>
          <a:lstStyle/>
          <a:p>
            <a:pPr algn="ctr"/>
            <a:r>
              <a:rPr lang="en-GB" sz="4900" spc="-1" dirty="0">
                <a:solidFill>
                  <a:srgbClr val="FF6600"/>
                </a:solidFill>
                <a:latin typeface="Ubuntu"/>
              </a:rPr>
              <a:t>Overview</a:t>
            </a:r>
            <a:endParaRPr dirty="0"/>
          </a:p>
        </p:txBody>
      </p:sp>
      <p:sp>
        <p:nvSpPr>
          <p:cNvPr id="75" name="TextShape 2"/>
          <p:cNvSpPr txBox="1"/>
          <p:nvPr/>
        </p:nvSpPr>
        <p:spPr>
          <a:xfrm>
            <a:off x="900313" y="1259948"/>
            <a:ext cx="8280000" cy="5412726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marL="215978" indent="-215978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-GB" sz="4400" spc="-1" dirty="0">
                <a:solidFill>
                  <a:srgbClr val="FFFFFF"/>
                </a:solidFill>
                <a:latin typeface="Ubuntu"/>
                <a:cs typeface="Ubuntu"/>
              </a:rPr>
              <a:t> What are you building?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 marL="215978" indent="-215978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-GB" sz="4400" spc="-1" dirty="0">
                <a:solidFill>
                  <a:srgbClr val="FFFFFF"/>
                </a:solidFill>
                <a:latin typeface="Ubuntu"/>
                <a:cs typeface="Ubuntu"/>
              </a:rPr>
              <a:t> What can go wrong?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 marL="215978" indent="-215978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-GB" sz="4400" spc="-1" dirty="0">
                <a:solidFill>
                  <a:srgbClr val="FFFFFF"/>
                </a:solidFill>
                <a:latin typeface="Ubuntu"/>
                <a:cs typeface="Ubuntu"/>
              </a:rPr>
              <a:t> What should you do about the things that can go wrong?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  <a:p>
            <a:pPr marL="215978" indent="-215978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-GB" sz="4400" spc="-1" dirty="0">
                <a:solidFill>
                  <a:srgbClr val="FFFFFF"/>
                </a:solidFill>
                <a:latin typeface="Ubuntu"/>
                <a:cs typeface="Ubuntu"/>
              </a:rPr>
              <a:t> Did you do a good job of 1-3?</a:t>
            </a:r>
            <a:endParaRPr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1872001" y="180000"/>
            <a:ext cx="6336000" cy="77472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/>
          <a:p>
            <a:pPr algn="ctr"/>
            <a:r>
              <a:rPr lang="en-GB" sz="4400" spc="-1">
                <a:latin typeface="Ubuntu"/>
              </a:rPr>
              <a:t>Whiteboard</a:t>
            </a:r>
            <a:endParaRPr/>
          </a:p>
        </p:txBody>
      </p:sp>
      <p:pic>
        <p:nvPicPr>
          <p:cNvPr id="77" name="Picture 76"/>
          <p:cNvPicPr/>
          <p:nvPr/>
        </p:nvPicPr>
        <p:blipFill>
          <a:blip r:embed="rId3"/>
          <a:stretch/>
        </p:blipFill>
        <p:spPr>
          <a:xfrm>
            <a:off x="4055400" y="1042201"/>
            <a:ext cx="2064239" cy="662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vSecCon Powerpoint template" id="{C881A166-DF9A-4549-83B4-66380D0CF486}" vid="{C8ACF3C0-3D27-B943-9B5A-FC6AB30293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64603</TotalTime>
  <Words>1821</Words>
  <Application>Microsoft Macintosh PowerPoint</Application>
  <PresentationFormat>Custom</PresentationFormat>
  <Paragraphs>362</Paragraphs>
  <Slides>50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1_Office Theme</vt:lpstr>
      <vt:lpstr>An experiment in Agile Threat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threatspec.org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Fraser Scott</cp:lastModifiedBy>
  <cp:revision>229</cp:revision>
  <dcterms:created xsi:type="dcterms:W3CDTF">2015-08-03T00:14:51Z</dcterms:created>
  <dcterms:modified xsi:type="dcterms:W3CDTF">2015-10-20T20:47:58Z</dcterms:modified>
  <dc:language>en-GB</dc:language>
</cp:coreProperties>
</file>